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704" r:id="rId2"/>
    <p:sldMasterId id="2147483717" r:id="rId3"/>
  </p:sldMasterIdLst>
  <p:notesMasterIdLst>
    <p:notesMasterId r:id="rId99"/>
  </p:notesMasterIdLst>
  <p:sldIdLst>
    <p:sldId id="256" r:id="rId4"/>
    <p:sldId id="10701" r:id="rId5"/>
    <p:sldId id="260" r:id="rId6"/>
    <p:sldId id="261" r:id="rId7"/>
    <p:sldId id="411" r:id="rId8"/>
    <p:sldId id="10658" r:id="rId9"/>
    <p:sldId id="10661" r:id="rId10"/>
    <p:sldId id="1163" r:id="rId11"/>
    <p:sldId id="10444" r:id="rId12"/>
    <p:sldId id="10659" r:id="rId13"/>
    <p:sldId id="10446" r:id="rId14"/>
    <p:sldId id="1165" r:id="rId15"/>
    <p:sldId id="10662" r:id="rId16"/>
    <p:sldId id="10448" r:id="rId17"/>
    <p:sldId id="1179" r:id="rId18"/>
    <p:sldId id="1177" r:id="rId19"/>
    <p:sldId id="1176" r:id="rId20"/>
    <p:sldId id="1178" r:id="rId21"/>
    <p:sldId id="10711" r:id="rId22"/>
    <p:sldId id="10712" r:id="rId23"/>
    <p:sldId id="10664" r:id="rId24"/>
    <p:sldId id="10713" r:id="rId25"/>
    <p:sldId id="1192" r:id="rId26"/>
    <p:sldId id="10663" r:id="rId27"/>
    <p:sldId id="10447" r:id="rId28"/>
    <p:sldId id="10693" r:id="rId29"/>
    <p:sldId id="10694" r:id="rId30"/>
    <p:sldId id="10451" r:id="rId31"/>
    <p:sldId id="1153" r:id="rId32"/>
    <p:sldId id="10683" r:id="rId33"/>
    <p:sldId id="606" r:id="rId34"/>
    <p:sldId id="10690" r:id="rId35"/>
    <p:sldId id="1167" r:id="rId36"/>
    <p:sldId id="10691" r:id="rId37"/>
    <p:sldId id="10452" r:id="rId38"/>
    <p:sldId id="10692" r:id="rId39"/>
    <p:sldId id="10453" r:id="rId40"/>
    <p:sldId id="10488" r:id="rId41"/>
    <p:sldId id="10714" r:id="rId42"/>
    <p:sldId id="10695" r:id="rId43"/>
    <p:sldId id="10590" r:id="rId44"/>
    <p:sldId id="307" r:id="rId45"/>
    <p:sldId id="10568" r:id="rId46"/>
    <p:sldId id="10580" r:id="rId47"/>
    <p:sldId id="10614" r:id="rId48"/>
    <p:sldId id="10653" r:id="rId49"/>
    <p:sldId id="10654" r:id="rId50"/>
    <p:sldId id="1187" r:id="rId51"/>
    <p:sldId id="10578" r:id="rId52"/>
    <p:sldId id="10581" r:id="rId53"/>
    <p:sldId id="1157" r:id="rId54"/>
    <p:sldId id="10673" r:id="rId55"/>
    <p:sldId id="317" r:id="rId56"/>
    <p:sldId id="679" r:id="rId57"/>
    <p:sldId id="10702" r:id="rId58"/>
    <p:sldId id="680" r:id="rId59"/>
    <p:sldId id="10703" r:id="rId60"/>
    <p:sldId id="10704" r:id="rId61"/>
    <p:sldId id="10705" r:id="rId62"/>
    <p:sldId id="10706" r:id="rId63"/>
    <p:sldId id="10710" r:id="rId64"/>
    <p:sldId id="262" r:id="rId65"/>
    <p:sldId id="263" r:id="rId66"/>
    <p:sldId id="10707" r:id="rId67"/>
    <p:sldId id="10708" r:id="rId68"/>
    <p:sldId id="266" r:id="rId69"/>
    <p:sldId id="10700" r:id="rId70"/>
    <p:sldId id="1599" r:id="rId71"/>
    <p:sldId id="1578" r:id="rId72"/>
    <p:sldId id="1572" r:id="rId73"/>
    <p:sldId id="1603" r:id="rId74"/>
    <p:sldId id="1601" r:id="rId75"/>
    <p:sldId id="1604" r:id="rId76"/>
    <p:sldId id="1605" r:id="rId77"/>
    <p:sldId id="1573" r:id="rId78"/>
    <p:sldId id="1574" r:id="rId79"/>
    <p:sldId id="1575" r:id="rId80"/>
    <p:sldId id="1577" r:id="rId81"/>
    <p:sldId id="1580" r:id="rId82"/>
    <p:sldId id="1600" r:id="rId83"/>
    <p:sldId id="1519" r:id="rId84"/>
    <p:sldId id="1607" r:id="rId85"/>
    <p:sldId id="10687" r:id="rId86"/>
    <p:sldId id="10529" r:id="rId87"/>
    <p:sldId id="10530" r:id="rId88"/>
    <p:sldId id="10699" r:id="rId89"/>
    <p:sldId id="1606" r:id="rId90"/>
    <p:sldId id="1140" r:id="rId91"/>
    <p:sldId id="2075" r:id="rId92"/>
    <p:sldId id="265" r:id="rId93"/>
    <p:sldId id="321" r:id="rId94"/>
    <p:sldId id="10696" r:id="rId95"/>
    <p:sldId id="10697" r:id="rId96"/>
    <p:sldId id="270" r:id="rId97"/>
    <p:sldId id="269" r:id="rId98"/>
  </p:sldIdLst>
  <p:sldSz cx="9144000" cy="5143500" type="screen16x9"/>
  <p:notesSz cx="6858000" cy="9144000"/>
  <p:embeddedFontLst>
    <p:embeddedFont>
      <p:font typeface="宋体" panose="02010600030101010101" pitchFamily="2" charset="-122"/>
      <p:regular r:id="rId100"/>
    </p:embeddedFont>
    <p:embeddedFont>
      <p:font typeface="Garamond" panose="02020404030301010803" pitchFamily="18" charset="0"/>
      <p:regular r:id="rId101"/>
      <p:bold r:id="rId102"/>
      <p:italic r:id="rId103"/>
      <p:boldItalic r:id="rId104"/>
    </p:embeddedFont>
    <p:embeddedFont>
      <p:font typeface="Georgia" panose="02040502050405020303" pitchFamily="18" charset="0"/>
      <p:regular r:id="rId105"/>
      <p:bold r:id="rId106"/>
      <p:italic r:id="rId107"/>
      <p:boldItalic r:id="rId108"/>
    </p:embeddedFont>
    <p:embeddedFont>
      <p:font typeface="Inconsolata" pitchFamily="49" charset="77"/>
      <p:regular r:id="rId109"/>
      <p:bold r:id="rId110"/>
    </p:embeddedFont>
    <p:embeddedFont>
      <p:font typeface="Lora" pitchFamily="2" charset="77"/>
      <p:regular r:id="rId111"/>
      <p:bold r:id="rId112"/>
      <p:italic r:id="rId113"/>
      <p:boldItalic r:id="rId114"/>
    </p:embeddedFont>
    <p:embeddedFont>
      <p:font typeface="Marcellus" panose="020F0502020204030204" pitchFamily="34" charset="0"/>
      <p:regular r:id="rId115"/>
      <p:bold r:id="rId116"/>
      <p:italic r:id="rId117"/>
      <p:boldItalic r:id="rId118"/>
    </p:embeddedFont>
    <p:embeddedFont>
      <p:font typeface="Merriweather Sans" pitchFamily="2" charset="77"/>
      <p:regular r:id="rId119"/>
      <p:bold r:id="rId120"/>
      <p:italic r:id="rId121"/>
      <p:boldItalic r:id="rId122"/>
    </p:embeddedFont>
    <p:embeddedFont>
      <p:font typeface="Open Sans" panose="020B0606030504020204" pitchFamily="34" charset="0"/>
      <p:regular r:id="rId123"/>
      <p:bold r:id="rId124"/>
      <p:italic r:id="rId125"/>
      <p:boldItalic r:id="rId126"/>
    </p:embeddedFont>
    <p:embeddedFont>
      <p:font typeface="Oswald" pitchFamily="2" charset="77"/>
      <p:regular r:id="rId127"/>
      <p:bold r:id="rId128"/>
    </p:embeddedFont>
    <p:embeddedFont>
      <p:font typeface="Staatliches" pitchFamily="2" charset="0"/>
      <p:regular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BFE4CC-E1EF-4501-A315-18FC150A8ED7}">
  <a:tblStyle styleId="{CFBFE4CC-E1EF-4501-A315-18FC150A8E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4"/>
    <p:restoredTop sz="94694"/>
  </p:normalViewPr>
  <p:slideViewPr>
    <p:cSldViewPr snapToGrid="0">
      <p:cViewPr varScale="1">
        <p:scale>
          <a:sx n="161" d="100"/>
          <a:sy n="161" d="100"/>
        </p:scale>
        <p:origin x="3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8.fntdata"/><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font" Target="fonts/font8.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3.fntdata"/><Relationship Id="rId123" Type="http://schemas.openxmlformats.org/officeDocument/2006/relationships/font" Target="fonts/font24.fntdata"/><Relationship Id="rId128" Type="http://schemas.openxmlformats.org/officeDocument/2006/relationships/font" Target="fonts/font29.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4.fntdata"/><Relationship Id="rId118" Type="http://schemas.openxmlformats.org/officeDocument/2006/relationships/font" Target="fonts/font19.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font" Target="fonts/font25.fntdata"/><Relationship Id="rId129" Type="http://schemas.openxmlformats.org/officeDocument/2006/relationships/font" Target="fonts/font30.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0.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font" Target="fonts/font26.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1.fntdata"/><Relationship Id="rId115" Type="http://schemas.openxmlformats.org/officeDocument/2006/relationships/font" Target="fonts/font16.fntdata"/><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font" Target="fonts/font2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22.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2.fntdata"/><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7.fntdata"/><Relationship Id="rId127" Type="http://schemas.openxmlformats.org/officeDocument/2006/relationships/font" Target="fonts/font28.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font" Target="fonts/font2.fntdata"/><Relationship Id="rId122"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font" Target="fonts/font13.fntdata"/><Relationship Id="rId13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2FFA8-63D7-CB4E-9A62-0ECAC19D457A}" type="doc">
      <dgm:prSet loTypeId="urn:microsoft.com/office/officeart/2005/8/layout/equation2" loCatId="list" qsTypeId="urn:microsoft.com/office/officeart/2005/8/quickstyle/simple1" qsCatId="simple" csTypeId="urn:microsoft.com/office/officeart/2005/8/colors/colorful3" csCatId="colorful" phldr="1"/>
      <dgm:spPr/>
      <dgm:t>
        <a:bodyPr/>
        <a:lstStyle/>
        <a:p>
          <a:endParaRPr lang="en-US"/>
        </a:p>
      </dgm:t>
    </dgm:pt>
    <dgm:pt modelId="{ED92046F-9CA1-FC40-8A66-3432BAA5EE60}">
      <dgm:prSet custT="1"/>
      <dgm:spPr/>
      <dgm:t>
        <a:bodyPr/>
        <a:lstStyle/>
        <a:p>
          <a:r>
            <a:rPr lang="en-US" sz="900" dirty="0">
              <a:latin typeface="Oswald" pitchFamily="2" charset="77"/>
            </a:rPr>
            <a:t>Utilize Thermal Nature of Food</a:t>
          </a:r>
        </a:p>
      </dgm:t>
    </dgm:pt>
    <dgm:pt modelId="{73FAE101-1CCF-0044-958C-65334CB31325}" type="parTrans" cxnId="{71CD5662-B871-0C48-8895-91C6C8F75246}">
      <dgm:prSet/>
      <dgm:spPr/>
      <dgm:t>
        <a:bodyPr/>
        <a:lstStyle/>
        <a:p>
          <a:endParaRPr lang="en-US" sz="900">
            <a:latin typeface="Oswald" pitchFamily="2" charset="77"/>
          </a:endParaRPr>
        </a:p>
      </dgm:t>
    </dgm:pt>
    <dgm:pt modelId="{8872F3B5-DD1E-A448-B84C-DB8BA8584706}" type="sibTrans" cxnId="{71CD5662-B871-0C48-8895-91C6C8F75246}">
      <dgm:prSet custT="1"/>
      <dgm:spPr/>
      <dgm:t>
        <a:bodyPr/>
        <a:lstStyle/>
        <a:p>
          <a:endParaRPr lang="en-US" sz="900">
            <a:latin typeface="Oswald" pitchFamily="2" charset="77"/>
          </a:endParaRPr>
        </a:p>
      </dgm:t>
    </dgm:pt>
    <dgm:pt modelId="{67A46BA6-56FC-5144-8182-879B7A1C9037}">
      <dgm:prSet custT="1"/>
      <dgm:spPr/>
      <dgm:t>
        <a:bodyPr/>
        <a:lstStyle/>
        <a:p>
          <a:r>
            <a:rPr lang="en-US" sz="900" dirty="0">
              <a:latin typeface="Oswald" pitchFamily="2" charset="77"/>
            </a:rPr>
            <a:t>Five Flavors and Therapeutic Actions</a:t>
          </a:r>
        </a:p>
      </dgm:t>
    </dgm:pt>
    <dgm:pt modelId="{537E125F-DD01-E846-8528-12081EFDF294}" type="parTrans" cxnId="{19CF4ECD-EA73-1045-8BAA-210BDABAE4AF}">
      <dgm:prSet/>
      <dgm:spPr/>
      <dgm:t>
        <a:bodyPr/>
        <a:lstStyle/>
        <a:p>
          <a:endParaRPr lang="en-US" sz="900">
            <a:latin typeface="Oswald" pitchFamily="2" charset="77"/>
          </a:endParaRPr>
        </a:p>
      </dgm:t>
    </dgm:pt>
    <dgm:pt modelId="{FFE75302-466F-0442-A8B5-C0D9D1A70F50}" type="sibTrans" cxnId="{19CF4ECD-EA73-1045-8BAA-210BDABAE4AF}">
      <dgm:prSet custT="1"/>
      <dgm:spPr/>
      <dgm:t>
        <a:bodyPr/>
        <a:lstStyle/>
        <a:p>
          <a:endParaRPr lang="en-US" sz="900">
            <a:latin typeface="Oswald" pitchFamily="2" charset="77"/>
          </a:endParaRPr>
        </a:p>
      </dgm:t>
    </dgm:pt>
    <dgm:pt modelId="{4BFF51EE-C1D3-3C4D-ADE5-BEDBE2F42235}">
      <dgm:prSet custT="1"/>
      <dgm:spPr/>
      <dgm:t>
        <a:bodyPr/>
        <a:lstStyle/>
        <a:p>
          <a:r>
            <a:rPr lang="en-US" sz="900" dirty="0">
              <a:latin typeface="Oswald" pitchFamily="2" charset="77"/>
            </a:rPr>
            <a:t>Seasonal Based Eating and Activity</a:t>
          </a:r>
        </a:p>
      </dgm:t>
    </dgm:pt>
    <dgm:pt modelId="{07DAF252-A14B-5843-9DB1-72BBD35D1A37}" type="parTrans" cxnId="{DBF71ABB-2961-BA46-9B64-11DAC044C184}">
      <dgm:prSet/>
      <dgm:spPr/>
      <dgm:t>
        <a:bodyPr/>
        <a:lstStyle/>
        <a:p>
          <a:endParaRPr lang="en-US" sz="900">
            <a:latin typeface="Oswald" pitchFamily="2" charset="77"/>
          </a:endParaRPr>
        </a:p>
      </dgm:t>
    </dgm:pt>
    <dgm:pt modelId="{8741DB11-A4CB-1A4C-81CF-1B03CADDE687}" type="sibTrans" cxnId="{DBF71ABB-2961-BA46-9B64-11DAC044C184}">
      <dgm:prSet custT="1"/>
      <dgm:spPr/>
      <dgm:t>
        <a:bodyPr/>
        <a:lstStyle/>
        <a:p>
          <a:endParaRPr lang="en-US" sz="900">
            <a:latin typeface="Oswald" pitchFamily="2" charset="77"/>
          </a:endParaRPr>
        </a:p>
      </dgm:t>
    </dgm:pt>
    <dgm:pt modelId="{AD07B70F-B049-8346-91E2-07672E123A74}">
      <dgm:prSet custT="1"/>
      <dgm:spPr/>
      <dgm:t>
        <a:bodyPr/>
        <a:lstStyle/>
        <a:p>
          <a:r>
            <a:rPr lang="en-US" sz="1200" dirty="0">
              <a:solidFill>
                <a:schemeClr val="bg2"/>
              </a:solidFill>
              <a:latin typeface="Oswald" pitchFamily="2" charset="77"/>
            </a:rPr>
            <a:t>Honoring individual constitution, stage in life, season/climate to promote balance and healing. </a:t>
          </a:r>
        </a:p>
      </dgm:t>
    </dgm:pt>
    <dgm:pt modelId="{59EEBCB7-AA71-1D4E-9895-821FCD74DF48}" type="parTrans" cxnId="{5B40CFCA-872F-9E42-BA52-12F599A6A7C3}">
      <dgm:prSet/>
      <dgm:spPr/>
      <dgm:t>
        <a:bodyPr/>
        <a:lstStyle/>
        <a:p>
          <a:endParaRPr lang="en-US" sz="900">
            <a:latin typeface="Oswald" pitchFamily="2" charset="77"/>
          </a:endParaRPr>
        </a:p>
      </dgm:t>
    </dgm:pt>
    <dgm:pt modelId="{8078E998-915F-4E43-8F72-BDB71A7555FC}" type="sibTrans" cxnId="{5B40CFCA-872F-9E42-BA52-12F599A6A7C3}">
      <dgm:prSet/>
      <dgm:spPr/>
      <dgm:t>
        <a:bodyPr/>
        <a:lstStyle/>
        <a:p>
          <a:endParaRPr lang="en-US" sz="900">
            <a:latin typeface="Oswald" pitchFamily="2" charset="77"/>
          </a:endParaRPr>
        </a:p>
      </dgm:t>
    </dgm:pt>
    <dgm:pt modelId="{3E8A6D68-3A1F-9741-BC74-0BEE19D4B1AF}" type="pres">
      <dgm:prSet presAssocID="{F632FFA8-63D7-CB4E-9A62-0ECAC19D457A}" presName="Name0" presStyleCnt="0">
        <dgm:presLayoutVars>
          <dgm:dir/>
          <dgm:resizeHandles val="exact"/>
        </dgm:presLayoutVars>
      </dgm:prSet>
      <dgm:spPr/>
    </dgm:pt>
    <dgm:pt modelId="{9B1EAC13-56BF-6748-8457-38D9AD618D4C}" type="pres">
      <dgm:prSet presAssocID="{F632FFA8-63D7-CB4E-9A62-0ECAC19D457A}" presName="vNodes" presStyleCnt="0"/>
      <dgm:spPr/>
    </dgm:pt>
    <dgm:pt modelId="{53B1B9B0-55D5-8E42-8864-423E25240ECB}" type="pres">
      <dgm:prSet presAssocID="{ED92046F-9CA1-FC40-8A66-3432BAA5EE60}" presName="node" presStyleLbl="node1" presStyleIdx="0" presStyleCnt="4">
        <dgm:presLayoutVars>
          <dgm:bulletEnabled val="1"/>
        </dgm:presLayoutVars>
      </dgm:prSet>
      <dgm:spPr/>
    </dgm:pt>
    <dgm:pt modelId="{C8D920D5-6854-8944-890C-24067B4918F6}" type="pres">
      <dgm:prSet presAssocID="{8872F3B5-DD1E-A448-B84C-DB8BA8584706}" presName="spacerT" presStyleCnt="0"/>
      <dgm:spPr/>
    </dgm:pt>
    <dgm:pt modelId="{704BC36D-D401-A14B-BACE-435A8EFEDAAC}" type="pres">
      <dgm:prSet presAssocID="{8872F3B5-DD1E-A448-B84C-DB8BA8584706}" presName="sibTrans" presStyleLbl="sibTrans2D1" presStyleIdx="0" presStyleCnt="3"/>
      <dgm:spPr/>
    </dgm:pt>
    <dgm:pt modelId="{2BBA017B-B597-9340-8AA2-9F7F671C7591}" type="pres">
      <dgm:prSet presAssocID="{8872F3B5-DD1E-A448-B84C-DB8BA8584706}" presName="spacerB" presStyleCnt="0"/>
      <dgm:spPr/>
    </dgm:pt>
    <dgm:pt modelId="{1FFAC526-5AEE-E343-BFF7-50F0045743DA}" type="pres">
      <dgm:prSet presAssocID="{67A46BA6-56FC-5144-8182-879B7A1C9037}" presName="node" presStyleLbl="node1" presStyleIdx="1" presStyleCnt="4" custScaleX="136562" custScaleY="124455">
        <dgm:presLayoutVars>
          <dgm:bulletEnabled val="1"/>
        </dgm:presLayoutVars>
      </dgm:prSet>
      <dgm:spPr/>
    </dgm:pt>
    <dgm:pt modelId="{C5B56454-FBA8-6849-8E3A-47519E6DFCA1}" type="pres">
      <dgm:prSet presAssocID="{FFE75302-466F-0442-A8B5-C0D9D1A70F50}" presName="spacerT" presStyleCnt="0"/>
      <dgm:spPr/>
    </dgm:pt>
    <dgm:pt modelId="{67F1FA7F-A599-2149-BD23-F27793051A9C}" type="pres">
      <dgm:prSet presAssocID="{FFE75302-466F-0442-A8B5-C0D9D1A70F50}" presName="sibTrans" presStyleLbl="sibTrans2D1" presStyleIdx="1" presStyleCnt="3"/>
      <dgm:spPr/>
    </dgm:pt>
    <dgm:pt modelId="{5E410067-D614-DD4B-8FF9-C500A86108C7}" type="pres">
      <dgm:prSet presAssocID="{FFE75302-466F-0442-A8B5-C0D9D1A70F50}" presName="spacerB" presStyleCnt="0"/>
      <dgm:spPr/>
    </dgm:pt>
    <dgm:pt modelId="{B8C023E3-9C6F-0D4E-A364-A5BC2E1419A4}" type="pres">
      <dgm:prSet presAssocID="{4BFF51EE-C1D3-3C4D-ADE5-BEDBE2F42235}" presName="node" presStyleLbl="node1" presStyleIdx="2" presStyleCnt="4">
        <dgm:presLayoutVars>
          <dgm:bulletEnabled val="1"/>
        </dgm:presLayoutVars>
      </dgm:prSet>
      <dgm:spPr/>
    </dgm:pt>
    <dgm:pt modelId="{99251120-0EEA-6B45-BE9B-9FA0B473553B}" type="pres">
      <dgm:prSet presAssocID="{F632FFA8-63D7-CB4E-9A62-0ECAC19D457A}" presName="sibTransLast" presStyleLbl="sibTrans2D1" presStyleIdx="2" presStyleCnt="3"/>
      <dgm:spPr/>
    </dgm:pt>
    <dgm:pt modelId="{2F81A492-CB09-174B-A3CE-4246436E44B2}" type="pres">
      <dgm:prSet presAssocID="{F632FFA8-63D7-CB4E-9A62-0ECAC19D457A}" presName="connectorText" presStyleLbl="sibTrans2D1" presStyleIdx="2" presStyleCnt="3"/>
      <dgm:spPr/>
    </dgm:pt>
    <dgm:pt modelId="{8C5E6673-ABDC-9643-8B6A-16D9B2C91D6B}" type="pres">
      <dgm:prSet presAssocID="{F632FFA8-63D7-CB4E-9A62-0ECAC19D457A}" presName="lastNode" presStyleLbl="node1" presStyleIdx="3" presStyleCnt="4" custScaleX="138259" custScaleY="112717">
        <dgm:presLayoutVars>
          <dgm:bulletEnabled val="1"/>
        </dgm:presLayoutVars>
      </dgm:prSet>
      <dgm:spPr/>
    </dgm:pt>
  </dgm:ptLst>
  <dgm:cxnLst>
    <dgm:cxn modelId="{0281EB0D-1FA8-6544-8D2F-DA44AEDC402B}" type="presOf" srcId="{ED92046F-9CA1-FC40-8A66-3432BAA5EE60}" destId="{53B1B9B0-55D5-8E42-8864-423E25240ECB}" srcOrd="0" destOrd="0" presId="urn:microsoft.com/office/officeart/2005/8/layout/equation2"/>
    <dgm:cxn modelId="{B69F0A12-12FD-C243-9303-6B9AC22C5FF7}" type="presOf" srcId="{8741DB11-A4CB-1A4C-81CF-1B03CADDE687}" destId="{2F81A492-CB09-174B-A3CE-4246436E44B2}" srcOrd="1" destOrd="0" presId="urn:microsoft.com/office/officeart/2005/8/layout/equation2"/>
    <dgm:cxn modelId="{54C36160-A9F6-8240-9280-0B242CE19DE5}" type="presOf" srcId="{F632FFA8-63D7-CB4E-9A62-0ECAC19D457A}" destId="{3E8A6D68-3A1F-9741-BC74-0BEE19D4B1AF}" srcOrd="0" destOrd="0" presId="urn:microsoft.com/office/officeart/2005/8/layout/equation2"/>
    <dgm:cxn modelId="{71CD5662-B871-0C48-8895-91C6C8F75246}" srcId="{F632FFA8-63D7-CB4E-9A62-0ECAC19D457A}" destId="{ED92046F-9CA1-FC40-8A66-3432BAA5EE60}" srcOrd="0" destOrd="0" parTransId="{73FAE101-1CCF-0044-958C-65334CB31325}" sibTransId="{8872F3B5-DD1E-A448-B84C-DB8BA8584706}"/>
    <dgm:cxn modelId="{6C2AF66F-EA97-DF41-B774-BEE4012DDDFF}" type="presOf" srcId="{67A46BA6-56FC-5144-8182-879B7A1C9037}" destId="{1FFAC526-5AEE-E343-BFF7-50F0045743DA}" srcOrd="0" destOrd="0" presId="urn:microsoft.com/office/officeart/2005/8/layout/equation2"/>
    <dgm:cxn modelId="{0642E088-2379-5248-8EBE-537E1EDA7CDB}" type="presOf" srcId="{FFE75302-466F-0442-A8B5-C0D9D1A70F50}" destId="{67F1FA7F-A599-2149-BD23-F27793051A9C}" srcOrd="0" destOrd="0" presId="urn:microsoft.com/office/officeart/2005/8/layout/equation2"/>
    <dgm:cxn modelId="{744ADD8F-EBCD-C44E-AF4C-4003EDFD950C}" type="presOf" srcId="{AD07B70F-B049-8346-91E2-07672E123A74}" destId="{8C5E6673-ABDC-9643-8B6A-16D9B2C91D6B}" srcOrd="0" destOrd="0" presId="urn:microsoft.com/office/officeart/2005/8/layout/equation2"/>
    <dgm:cxn modelId="{A6A9D997-CCEC-B34F-AC31-8E2B185C092F}" type="presOf" srcId="{4BFF51EE-C1D3-3C4D-ADE5-BEDBE2F42235}" destId="{B8C023E3-9C6F-0D4E-A364-A5BC2E1419A4}" srcOrd="0" destOrd="0" presId="urn:microsoft.com/office/officeart/2005/8/layout/equation2"/>
    <dgm:cxn modelId="{DE8885A3-AD82-6347-82EA-EE7A11AC3391}" type="presOf" srcId="{8741DB11-A4CB-1A4C-81CF-1B03CADDE687}" destId="{99251120-0EEA-6B45-BE9B-9FA0B473553B}" srcOrd="0" destOrd="0" presId="urn:microsoft.com/office/officeart/2005/8/layout/equation2"/>
    <dgm:cxn modelId="{7227D4B3-A606-E94C-8A13-402AADF137BB}" type="presOf" srcId="{8872F3B5-DD1E-A448-B84C-DB8BA8584706}" destId="{704BC36D-D401-A14B-BACE-435A8EFEDAAC}" srcOrd="0" destOrd="0" presId="urn:microsoft.com/office/officeart/2005/8/layout/equation2"/>
    <dgm:cxn modelId="{DBF71ABB-2961-BA46-9B64-11DAC044C184}" srcId="{F632FFA8-63D7-CB4E-9A62-0ECAC19D457A}" destId="{4BFF51EE-C1D3-3C4D-ADE5-BEDBE2F42235}" srcOrd="2" destOrd="0" parTransId="{07DAF252-A14B-5843-9DB1-72BBD35D1A37}" sibTransId="{8741DB11-A4CB-1A4C-81CF-1B03CADDE687}"/>
    <dgm:cxn modelId="{5B40CFCA-872F-9E42-BA52-12F599A6A7C3}" srcId="{F632FFA8-63D7-CB4E-9A62-0ECAC19D457A}" destId="{AD07B70F-B049-8346-91E2-07672E123A74}" srcOrd="3" destOrd="0" parTransId="{59EEBCB7-AA71-1D4E-9895-821FCD74DF48}" sibTransId="{8078E998-915F-4E43-8F72-BDB71A7555FC}"/>
    <dgm:cxn modelId="{19CF4ECD-EA73-1045-8BAA-210BDABAE4AF}" srcId="{F632FFA8-63D7-CB4E-9A62-0ECAC19D457A}" destId="{67A46BA6-56FC-5144-8182-879B7A1C9037}" srcOrd="1" destOrd="0" parTransId="{537E125F-DD01-E846-8528-12081EFDF294}" sibTransId="{FFE75302-466F-0442-A8B5-C0D9D1A70F50}"/>
    <dgm:cxn modelId="{AA13050C-FEF5-FB49-8EB3-629BB17C733E}" type="presParOf" srcId="{3E8A6D68-3A1F-9741-BC74-0BEE19D4B1AF}" destId="{9B1EAC13-56BF-6748-8457-38D9AD618D4C}" srcOrd="0" destOrd="0" presId="urn:microsoft.com/office/officeart/2005/8/layout/equation2"/>
    <dgm:cxn modelId="{D3F8E91C-216E-5E47-971F-CAD0C1866AA2}" type="presParOf" srcId="{9B1EAC13-56BF-6748-8457-38D9AD618D4C}" destId="{53B1B9B0-55D5-8E42-8864-423E25240ECB}" srcOrd="0" destOrd="0" presId="urn:microsoft.com/office/officeart/2005/8/layout/equation2"/>
    <dgm:cxn modelId="{63B1C2B0-F828-824C-A00A-DAD539C3367A}" type="presParOf" srcId="{9B1EAC13-56BF-6748-8457-38D9AD618D4C}" destId="{C8D920D5-6854-8944-890C-24067B4918F6}" srcOrd="1" destOrd="0" presId="urn:microsoft.com/office/officeart/2005/8/layout/equation2"/>
    <dgm:cxn modelId="{3DD4AE87-372F-7345-816E-CB31D4CE6529}" type="presParOf" srcId="{9B1EAC13-56BF-6748-8457-38D9AD618D4C}" destId="{704BC36D-D401-A14B-BACE-435A8EFEDAAC}" srcOrd="2" destOrd="0" presId="urn:microsoft.com/office/officeart/2005/8/layout/equation2"/>
    <dgm:cxn modelId="{C9081CFE-9F8C-6540-A9C7-978C87AF921E}" type="presParOf" srcId="{9B1EAC13-56BF-6748-8457-38D9AD618D4C}" destId="{2BBA017B-B597-9340-8AA2-9F7F671C7591}" srcOrd="3" destOrd="0" presId="urn:microsoft.com/office/officeart/2005/8/layout/equation2"/>
    <dgm:cxn modelId="{C4784693-2A85-0F43-8D7F-C2576683DD82}" type="presParOf" srcId="{9B1EAC13-56BF-6748-8457-38D9AD618D4C}" destId="{1FFAC526-5AEE-E343-BFF7-50F0045743DA}" srcOrd="4" destOrd="0" presId="urn:microsoft.com/office/officeart/2005/8/layout/equation2"/>
    <dgm:cxn modelId="{8047BC99-9F07-154C-8D1B-293FEE0D888A}" type="presParOf" srcId="{9B1EAC13-56BF-6748-8457-38D9AD618D4C}" destId="{C5B56454-FBA8-6849-8E3A-47519E6DFCA1}" srcOrd="5" destOrd="0" presId="urn:microsoft.com/office/officeart/2005/8/layout/equation2"/>
    <dgm:cxn modelId="{280B4216-29C3-264D-BC36-4669D98A66F6}" type="presParOf" srcId="{9B1EAC13-56BF-6748-8457-38D9AD618D4C}" destId="{67F1FA7F-A599-2149-BD23-F27793051A9C}" srcOrd="6" destOrd="0" presId="urn:microsoft.com/office/officeart/2005/8/layout/equation2"/>
    <dgm:cxn modelId="{5C329AF9-5E0E-1E41-A731-AA8B97C6DCE2}" type="presParOf" srcId="{9B1EAC13-56BF-6748-8457-38D9AD618D4C}" destId="{5E410067-D614-DD4B-8FF9-C500A86108C7}" srcOrd="7" destOrd="0" presId="urn:microsoft.com/office/officeart/2005/8/layout/equation2"/>
    <dgm:cxn modelId="{D0291C5A-C961-0C4A-ABB1-4F51F8946681}" type="presParOf" srcId="{9B1EAC13-56BF-6748-8457-38D9AD618D4C}" destId="{B8C023E3-9C6F-0D4E-A364-A5BC2E1419A4}" srcOrd="8" destOrd="0" presId="urn:microsoft.com/office/officeart/2005/8/layout/equation2"/>
    <dgm:cxn modelId="{2BE52209-8F4E-4847-A63D-2FD84AE1DAFD}" type="presParOf" srcId="{3E8A6D68-3A1F-9741-BC74-0BEE19D4B1AF}" destId="{99251120-0EEA-6B45-BE9B-9FA0B473553B}" srcOrd="1" destOrd="0" presId="urn:microsoft.com/office/officeart/2005/8/layout/equation2"/>
    <dgm:cxn modelId="{AE737E4E-6F91-DD40-95B1-351386D13E9C}" type="presParOf" srcId="{99251120-0EEA-6B45-BE9B-9FA0B473553B}" destId="{2F81A492-CB09-174B-A3CE-4246436E44B2}" srcOrd="0" destOrd="0" presId="urn:microsoft.com/office/officeart/2005/8/layout/equation2"/>
    <dgm:cxn modelId="{E03A8D46-B0E0-F14F-AB05-227FE68876DC}" type="presParOf" srcId="{3E8A6D68-3A1F-9741-BC74-0BEE19D4B1AF}" destId="{8C5E6673-ABDC-9643-8B6A-16D9B2C91D6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7A33C-1774-42D3-A3F9-2496C20D500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5AC5778-499C-420C-A645-85C0644741BF}">
      <dgm:prSet/>
      <dgm:spPr/>
      <dgm:t>
        <a:bodyPr/>
        <a:lstStyle/>
        <a:p>
          <a:r>
            <a:rPr lang="en-US" b="1" baseline="0" dirty="0">
              <a:solidFill>
                <a:schemeClr val="bg2"/>
              </a:solidFill>
              <a:latin typeface="Oswald" pitchFamily="2" charset="77"/>
            </a:rPr>
            <a:t>Repeating exposure can influence acceptance</a:t>
          </a:r>
          <a:r>
            <a:rPr lang="en-US" b="0" baseline="0" dirty="0">
              <a:solidFill>
                <a:schemeClr val="bg2"/>
              </a:solidFill>
              <a:latin typeface="Oswald" pitchFamily="2" charset="77"/>
            </a:rPr>
            <a:t>, particularly in infancy. Study with mothers of 7 month olds –</a:t>
          </a:r>
          <a:r>
            <a:rPr lang="en-US" b="1" baseline="0" dirty="0">
              <a:solidFill>
                <a:schemeClr val="bg2"/>
              </a:solidFill>
              <a:latin typeface="Oswald" pitchFamily="2" charset="77"/>
            </a:rPr>
            <a:t>By 8</a:t>
          </a:r>
          <a:r>
            <a:rPr lang="en-US" b="1" baseline="30000" dirty="0">
              <a:solidFill>
                <a:schemeClr val="bg2"/>
              </a:solidFill>
              <a:latin typeface="Oswald" pitchFamily="2" charset="77"/>
            </a:rPr>
            <a:t>th</a:t>
          </a:r>
          <a:r>
            <a:rPr lang="en-US" b="1" baseline="0" dirty="0">
              <a:solidFill>
                <a:schemeClr val="bg2"/>
              </a:solidFill>
              <a:latin typeface="Oswald" pitchFamily="2" charset="77"/>
            </a:rPr>
            <a:t> repetition, intake of liked and unliked vegetable were identical</a:t>
          </a:r>
          <a:r>
            <a:rPr lang="en-US" b="0" baseline="0" dirty="0">
              <a:solidFill>
                <a:schemeClr val="bg2"/>
              </a:solidFill>
              <a:latin typeface="Oswald" pitchFamily="2" charset="77"/>
            </a:rPr>
            <a:t> (Borowitz 2021)</a:t>
          </a:r>
          <a:endParaRPr lang="en-US" dirty="0">
            <a:solidFill>
              <a:schemeClr val="bg2"/>
            </a:solidFill>
            <a:latin typeface="Oswald" pitchFamily="2" charset="77"/>
          </a:endParaRPr>
        </a:p>
      </dgm:t>
    </dgm:pt>
    <dgm:pt modelId="{4D9CD7A1-C3DD-4578-B7C5-9419B607D521}" type="parTrans" cxnId="{BDE9AB67-C7A6-49F2-A937-B94D4DC4ACAC}">
      <dgm:prSet/>
      <dgm:spPr/>
      <dgm:t>
        <a:bodyPr/>
        <a:lstStyle/>
        <a:p>
          <a:endParaRPr lang="en-US"/>
        </a:p>
      </dgm:t>
    </dgm:pt>
    <dgm:pt modelId="{8D988536-6F1E-4118-B12B-D843E04F5913}" type="sibTrans" cxnId="{BDE9AB67-C7A6-49F2-A937-B94D4DC4ACAC}">
      <dgm:prSet/>
      <dgm:spPr/>
      <dgm:t>
        <a:bodyPr/>
        <a:lstStyle/>
        <a:p>
          <a:endParaRPr lang="en-US"/>
        </a:p>
      </dgm:t>
    </dgm:pt>
    <dgm:pt modelId="{ACC0F01B-7C01-4F4B-AAD4-BCDC641DBD70}">
      <dgm:prSet/>
      <dgm:spPr/>
      <dgm:t>
        <a:bodyPr/>
        <a:lstStyle/>
        <a:p>
          <a:r>
            <a:rPr lang="en-US" b="0" baseline="0">
              <a:solidFill>
                <a:schemeClr val="bg2"/>
              </a:solidFill>
              <a:latin typeface="Oswald" pitchFamily="2" charset="77"/>
            </a:rPr>
            <a:t>Infants who are </a:t>
          </a:r>
          <a:r>
            <a:rPr lang="en-US" b="1" baseline="0">
              <a:solidFill>
                <a:schemeClr val="bg2"/>
              </a:solidFill>
              <a:latin typeface="Oswald" pitchFamily="2" charset="77"/>
            </a:rPr>
            <a:t>offered different textures </a:t>
          </a:r>
          <a:r>
            <a:rPr lang="en-US" b="0" baseline="0">
              <a:solidFill>
                <a:schemeClr val="bg2"/>
              </a:solidFill>
              <a:latin typeface="Oswald" pitchFamily="2" charset="77"/>
            </a:rPr>
            <a:t>while beginning to eat solids, are </a:t>
          </a:r>
          <a:r>
            <a:rPr lang="en-US" b="1" baseline="0">
              <a:solidFill>
                <a:schemeClr val="bg2"/>
              </a:solidFill>
              <a:latin typeface="Oswald" pitchFamily="2" charset="77"/>
            </a:rPr>
            <a:t>more willing </a:t>
          </a:r>
          <a:r>
            <a:rPr lang="en-US" b="0" baseline="0">
              <a:solidFill>
                <a:schemeClr val="bg2"/>
              </a:solidFill>
              <a:latin typeface="Oswald" pitchFamily="2" charset="77"/>
            </a:rPr>
            <a:t>to eat and enjoy </a:t>
          </a:r>
          <a:r>
            <a:rPr lang="en-US" b="1" baseline="0">
              <a:solidFill>
                <a:schemeClr val="bg2"/>
              </a:solidFill>
              <a:latin typeface="Oswald" pitchFamily="2" charset="77"/>
            </a:rPr>
            <a:t>chopped or chunky foods </a:t>
          </a:r>
          <a:r>
            <a:rPr lang="en-US" b="0" baseline="0">
              <a:solidFill>
                <a:schemeClr val="bg2"/>
              </a:solidFill>
              <a:latin typeface="Oswald" pitchFamily="2" charset="77"/>
            </a:rPr>
            <a:t>by age 1, and more likely to eat </a:t>
          </a:r>
          <a:r>
            <a:rPr lang="en-US" b="1" baseline="0">
              <a:solidFill>
                <a:schemeClr val="bg2"/>
              </a:solidFill>
              <a:latin typeface="Oswald" pitchFamily="2" charset="77"/>
            </a:rPr>
            <a:t>variety of fruits and vegetables </a:t>
          </a:r>
          <a:r>
            <a:rPr lang="en-US" b="0" baseline="0">
              <a:solidFill>
                <a:schemeClr val="bg2"/>
              </a:solidFill>
              <a:latin typeface="Oswald" pitchFamily="2" charset="77"/>
            </a:rPr>
            <a:t>by age 7.</a:t>
          </a:r>
          <a:endParaRPr lang="en-US">
            <a:solidFill>
              <a:schemeClr val="bg2"/>
            </a:solidFill>
            <a:latin typeface="Oswald" pitchFamily="2" charset="77"/>
          </a:endParaRPr>
        </a:p>
      </dgm:t>
    </dgm:pt>
    <dgm:pt modelId="{9DA94287-671F-469F-89F5-C28B048E4C62}" type="parTrans" cxnId="{D05F4A93-169C-4C0F-805D-D444CC1C5DC3}">
      <dgm:prSet/>
      <dgm:spPr/>
      <dgm:t>
        <a:bodyPr/>
        <a:lstStyle/>
        <a:p>
          <a:endParaRPr lang="en-US"/>
        </a:p>
      </dgm:t>
    </dgm:pt>
    <dgm:pt modelId="{9CC04AA1-3F7B-4C85-932F-26204CDD93F4}" type="sibTrans" cxnId="{D05F4A93-169C-4C0F-805D-D444CC1C5DC3}">
      <dgm:prSet/>
      <dgm:spPr/>
      <dgm:t>
        <a:bodyPr/>
        <a:lstStyle/>
        <a:p>
          <a:endParaRPr lang="en-US"/>
        </a:p>
      </dgm:t>
    </dgm:pt>
    <dgm:pt modelId="{1FD94313-961F-BF4F-B037-8C463EA6687B}" type="pres">
      <dgm:prSet presAssocID="{8157A33C-1774-42D3-A3F9-2496C20D500E}" presName="hierChild1" presStyleCnt="0">
        <dgm:presLayoutVars>
          <dgm:chPref val="1"/>
          <dgm:dir/>
          <dgm:animOne val="branch"/>
          <dgm:animLvl val="lvl"/>
          <dgm:resizeHandles/>
        </dgm:presLayoutVars>
      </dgm:prSet>
      <dgm:spPr/>
    </dgm:pt>
    <dgm:pt modelId="{E2EAE955-0854-164C-A1D6-90D8577AF721}" type="pres">
      <dgm:prSet presAssocID="{25AC5778-499C-420C-A645-85C0644741BF}" presName="hierRoot1" presStyleCnt="0"/>
      <dgm:spPr/>
    </dgm:pt>
    <dgm:pt modelId="{A58C5E94-A771-7A4E-9682-DCE825BA9BF1}" type="pres">
      <dgm:prSet presAssocID="{25AC5778-499C-420C-A645-85C0644741BF}" presName="composite" presStyleCnt="0"/>
      <dgm:spPr/>
    </dgm:pt>
    <dgm:pt modelId="{C561E954-30D2-AB47-9FEB-F7E9DF6E8CA3}" type="pres">
      <dgm:prSet presAssocID="{25AC5778-499C-420C-A645-85C0644741BF}" presName="background" presStyleLbl="node0" presStyleIdx="0" presStyleCnt="2"/>
      <dgm:spPr/>
    </dgm:pt>
    <dgm:pt modelId="{81F589F5-10E9-894A-92B0-B767CF783789}" type="pres">
      <dgm:prSet presAssocID="{25AC5778-499C-420C-A645-85C0644741BF}" presName="text" presStyleLbl="fgAcc0" presStyleIdx="0" presStyleCnt="2">
        <dgm:presLayoutVars>
          <dgm:chPref val="3"/>
        </dgm:presLayoutVars>
      </dgm:prSet>
      <dgm:spPr/>
    </dgm:pt>
    <dgm:pt modelId="{0A9F6615-0C80-904E-A40B-2A52EB223A84}" type="pres">
      <dgm:prSet presAssocID="{25AC5778-499C-420C-A645-85C0644741BF}" presName="hierChild2" presStyleCnt="0"/>
      <dgm:spPr/>
    </dgm:pt>
    <dgm:pt modelId="{AC188F31-C480-FC47-9DF4-618471D93577}" type="pres">
      <dgm:prSet presAssocID="{ACC0F01B-7C01-4F4B-AAD4-BCDC641DBD70}" presName="hierRoot1" presStyleCnt="0"/>
      <dgm:spPr/>
    </dgm:pt>
    <dgm:pt modelId="{A2FD0546-2B03-F343-8125-4C2B6A8157CE}" type="pres">
      <dgm:prSet presAssocID="{ACC0F01B-7C01-4F4B-AAD4-BCDC641DBD70}" presName="composite" presStyleCnt="0"/>
      <dgm:spPr/>
    </dgm:pt>
    <dgm:pt modelId="{4125E94E-7F77-5041-A50C-D26C7E7EDAC3}" type="pres">
      <dgm:prSet presAssocID="{ACC0F01B-7C01-4F4B-AAD4-BCDC641DBD70}" presName="background" presStyleLbl="node0" presStyleIdx="1" presStyleCnt="2"/>
      <dgm:spPr/>
    </dgm:pt>
    <dgm:pt modelId="{30E789A0-2B82-6745-82FC-17E67DAC2661}" type="pres">
      <dgm:prSet presAssocID="{ACC0F01B-7C01-4F4B-AAD4-BCDC641DBD70}" presName="text" presStyleLbl="fgAcc0" presStyleIdx="1" presStyleCnt="2">
        <dgm:presLayoutVars>
          <dgm:chPref val="3"/>
        </dgm:presLayoutVars>
      </dgm:prSet>
      <dgm:spPr/>
    </dgm:pt>
    <dgm:pt modelId="{3B420150-FFFE-794E-9BDF-3CCB02252F8E}" type="pres">
      <dgm:prSet presAssocID="{ACC0F01B-7C01-4F4B-AAD4-BCDC641DBD70}" presName="hierChild2" presStyleCnt="0"/>
      <dgm:spPr/>
    </dgm:pt>
  </dgm:ptLst>
  <dgm:cxnLst>
    <dgm:cxn modelId="{BDE9AB67-C7A6-49F2-A937-B94D4DC4ACAC}" srcId="{8157A33C-1774-42D3-A3F9-2496C20D500E}" destId="{25AC5778-499C-420C-A645-85C0644741BF}" srcOrd="0" destOrd="0" parTransId="{4D9CD7A1-C3DD-4578-B7C5-9419B607D521}" sibTransId="{8D988536-6F1E-4118-B12B-D843E04F5913}"/>
    <dgm:cxn modelId="{D05F4A93-169C-4C0F-805D-D444CC1C5DC3}" srcId="{8157A33C-1774-42D3-A3F9-2496C20D500E}" destId="{ACC0F01B-7C01-4F4B-AAD4-BCDC641DBD70}" srcOrd="1" destOrd="0" parTransId="{9DA94287-671F-469F-89F5-C28B048E4C62}" sibTransId="{9CC04AA1-3F7B-4C85-932F-26204CDD93F4}"/>
    <dgm:cxn modelId="{DBEE6ECD-BB7F-D948-835E-84B5630CC235}" type="presOf" srcId="{ACC0F01B-7C01-4F4B-AAD4-BCDC641DBD70}" destId="{30E789A0-2B82-6745-82FC-17E67DAC2661}" srcOrd="0" destOrd="0" presId="urn:microsoft.com/office/officeart/2005/8/layout/hierarchy1"/>
    <dgm:cxn modelId="{116D29D0-46EB-2A47-AA1E-F3CA31A2C859}" type="presOf" srcId="{25AC5778-499C-420C-A645-85C0644741BF}" destId="{81F589F5-10E9-894A-92B0-B767CF783789}" srcOrd="0" destOrd="0" presId="urn:microsoft.com/office/officeart/2005/8/layout/hierarchy1"/>
    <dgm:cxn modelId="{AA3A65F9-FF83-6B43-9182-6BB2AF56E579}" type="presOf" srcId="{8157A33C-1774-42D3-A3F9-2496C20D500E}" destId="{1FD94313-961F-BF4F-B037-8C463EA6687B}" srcOrd="0" destOrd="0" presId="urn:microsoft.com/office/officeart/2005/8/layout/hierarchy1"/>
    <dgm:cxn modelId="{7540079F-42C6-DF47-8F4D-83B6717E5ED9}" type="presParOf" srcId="{1FD94313-961F-BF4F-B037-8C463EA6687B}" destId="{E2EAE955-0854-164C-A1D6-90D8577AF721}" srcOrd="0" destOrd="0" presId="urn:microsoft.com/office/officeart/2005/8/layout/hierarchy1"/>
    <dgm:cxn modelId="{949C4BBF-DC1E-AE47-8C02-5D5815B9ABEC}" type="presParOf" srcId="{E2EAE955-0854-164C-A1D6-90D8577AF721}" destId="{A58C5E94-A771-7A4E-9682-DCE825BA9BF1}" srcOrd="0" destOrd="0" presId="urn:microsoft.com/office/officeart/2005/8/layout/hierarchy1"/>
    <dgm:cxn modelId="{510C6553-79BA-4047-9D3C-E5BB2CB55AA9}" type="presParOf" srcId="{A58C5E94-A771-7A4E-9682-DCE825BA9BF1}" destId="{C561E954-30D2-AB47-9FEB-F7E9DF6E8CA3}" srcOrd="0" destOrd="0" presId="urn:microsoft.com/office/officeart/2005/8/layout/hierarchy1"/>
    <dgm:cxn modelId="{ACA69FD6-4F56-044F-8663-3BABDB90FAEA}" type="presParOf" srcId="{A58C5E94-A771-7A4E-9682-DCE825BA9BF1}" destId="{81F589F5-10E9-894A-92B0-B767CF783789}" srcOrd="1" destOrd="0" presId="urn:microsoft.com/office/officeart/2005/8/layout/hierarchy1"/>
    <dgm:cxn modelId="{809247DB-0041-9A45-B7BA-C393FBDE9E4D}" type="presParOf" srcId="{E2EAE955-0854-164C-A1D6-90D8577AF721}" destId="{0A9F6615-0C80-904E-A40B-2A52EB223A84}" srcOrd="1" destOrd="0" presId="urn:microsoft.com/office/officeart/2005/8/layout/hierarchy1"/>
    <dgm:cxn modelId="{3CBB07E6-FFBE-704A-83B9-EF99D1290FED}" type="presParOf" srcId="{1FD94313-961F-BF4F-B037-8C463EA6687B}" destId="{AC188F31-C480-FC47-9DF4-618471D93577}" srcOrd="1" destOrd="0" presId="urn:microsoft.com/office/officeart/2005/8/layout/hierarchy1"/>
    <dgm:cxn modelId="{29EEBE4B-51C2-3D4E-A444-29778FF5B055}" type="presParOf" srcId="{AC188F31-C480-FC47-9DF4-618471D93577}" destId="{A2FD0546-2B03-F343-8125-4C2B6A8157CE}" srcOrd="0" destOrd="0" presId="urn:microsoft.com/office/officeart/2005/8/layout/hierarchy1"/>
    <dgm:cxn modelId="{26B8F33A-01AC-8046-AA07-A7A91EB657C2}" type="presParOf" srcId="{A2FD0546-2B03-F343-8125-4C2B6A8157CE}" destId="{4125E94E-7F77-5041-A50C-D26C7E7EDAC3}" srcOrd="0" destOrd="0" presId="urn:microsoft.com/office/officeart/2005/8/layout/hierarchy1"/>
    <dgm:cxn modelId="{BB8D0690-03B2-F242-84B5-22CC51A4D847}" type="presParOf" srcId="{A2FD0546-2B03-F343-8125-4C2B6A8157CE}" destId="{30E789A0-2B82-6745-82FC-17E67DAC2661}" srcOrd="1" destOrd="0" presId="urn:microsoft.com/office/officeart/2005/8/layout/hierarchy1"/>
    <dgm:cxn modelId="{F730E02D-5FBA-9E48-A838-C79B08A7BAF2}" type="presParOf" srcId="{AC188F31-C480-FC47-9DF4-618471D93577}" destId="{3B420150-FFFE-794E-9BDF-3CCB02252F8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939E7-41ED-6F42-A0C4-D9F85B4B33E9}" type="doc">
      <dgm:prSet loTypeId="urn:microsoft.com/office/officeart/2005/8/layout/vList4" loCatId="icon" qsTypeId="urn:microsoft.com/office/officeart/2005/8/quickstyle/simple1" qsCatId="simple" csTypeId="urn:microsoft.com/office/officeart/2005/8/colors/accent1_2" csCatId="accent1" phldr="1"/>
      <dgm:spPr/>
      <dgm:t>
        <a:bodyPr/>
        <a:lstStyle/>
        <a:p>
          <a:endParaRPr lang="en-US"/>
        </a:p>
      </dgm:t>
    </dgm:pt>
    <dgm:pt modelId="{8E3849DA-6DA7-464B-9AFF-35D26E59A1AA}">
      <dgm:prSet custT="1"/>
      <dgm:spPr>
        <a:ln>
          <a:solidFill>
            <a:schemeClr val="accent3"/>
          </a:solidFill>
        </a:ln>
      </dgm:spPr>
      <dgm:t>
        <a:bodyPr/>
        <a:lstStyle/>
        <a:p>
          <a:r>
            <a:rPr lang="en-US" sz="1600" b="0" i="0" dirty="0">
              <a:solidFill>
                <a:schemeClr val="bg2"/>
              </a:solidFill>
              <a:latin typeface="Oswald" pitchFamily="2" charset="77"/>
            </a:rPr>
            <a:t>Pursue harmony between food elements</a:t>
          </a:r>
        </a:p>
        <a:p>
          <a:r>
            <a:rPr lang="en-US" altLang="ja-JP" sz="1600" b="0" i="0" dirty="0">
              <a:solidFill>
                <a:schemeClr val="bg2"/>
              </a:solidFill>
              <a:latin typeface="Oswald" pitchFamily="2" charset="77"/>
            </a:rPr>
            <a:t>(</a:t>
          </a:r>
          <a:r>
            <a:rPr lang="ja-JP" sz="1600" b="0" i="0">
              <a:solidFill>
                <a:schemeClr val="bg2"/>
              </a:solidFill>
              <a:latin typeface="Oswald" pitchFamily="2" charset="77"/>
            </a:rPr>
            <a:t>不得其醬，不食）</a:t>
          </a:r>
          <a:endParaRPr lang="en-US" sz="1600" dirty="0">
            <a:solidFill>
              <a:schemeClr val="bg2"/>
            </a:solidFill>
            <a:latin typeface="Oswald" pitchFamily="2" charset="77"/>
          </a:endParaRPr>
        </a:p>
      </dgm:t>
    </dgm:pt>
    <dgm:pt modelId="{F0BEED89-B26A-4740-A52A-02918A9138A0}" type="parTrans" cxnId="{08D49E87-CFA0-8044-8DF1-17D0C9DD1A3E}">
      <dgm:prSet/>
      <dgm:spPr/>
      <dgm:t>
        <a:bodyPr/>
        <a:lstStyle/>
        <a:p>
          <a:endParaRPr lang="en-US"/>
        </a:p>
      </dgm:t>
    </dgm:pt>
    <dgm:pt modelId="{85C6E388-EB46-814A-A5D3-FFAB23EC54FB}" type="sibTrans" cxnId="{08D49E87-CFA0-8044-8DF1-17D0C9DD1A3E}">
      <dgm:prSet/>
      <dgm:spPr/>
      <dgm:t>
        <a:bodyPr/>
        <a:lstStyle/>
        <a:p>
          <a:endParaRPr lang="en-US"/>
        </a:p>
      </dgm:t>
    </dgm:pt>
    <dgm:pt modelId="{EAD31D9D-C2E6-B343-86F7-BF8F0AB4A08E}">
      <dgm:prSet custT="1"/>
      <dgm:spPr>
        <a:ln>
          <a:solidFill>
            <a:schemeClr val="accent3"/>
          </a:solidFill>
        </a:ln>
      </dgm:spPr>
      <dgm:t>
        <a:bodyPr/>
        <a:lstStyle/>
        <a:p>
          <a:r>
            <a:rPr lang="en-US" sz="1600" b="0" i="0" dirty="0">
              <a:solidFill>
                <a:schemeClr val="bg2"/>
              </a:solidFill>
              <a:latin typeface="Oswald" pitchFamily="2" charset="77"/>
            </a:rPr>
            <a:t>Eat fresh and local （</a:t>
          </a:r>
          <a:r>
            <a:rPr lang="ja-JP" sz="1600" b="0" i="0">
              <a:solidFill>
                <a:schemeClr val="bg2"/>
              </a:solidFill>
              <a:latin typeface="Oswald" pitchFamily="2" charset="77"/>
            </a:rPr>
            <a:t>不時，不食）</a:t>
          </a:r>
          <a:endParaRPr lang="en-US" sz="1600" dirty="0">
            <a:solidFill>
              <a:schemeClr val="bg2"/>
            </a:solidFill>
            <a:latin typeface="Oswald" pitchFamily="2" charset="77"/>
          </a:endParaRPr>
        </a:p>
      </dgm:t>
    </dgm:pt>
    <dgm:pt modelId="{03455352-CDD0-EF40-BCA0-C2319A200CF4}" type="parTrans" cxnId="{8409A9F0-AB89-FC46-974A-7A170B1A411E}">
      <dgm:prSet/>
      <dgm:spPr/>
      <dgm:t>
        <a:bodyPr/>
        <a:lstStyle/>
        <a:p>
          <a:endParaRPr lang="en-US"/>
        </a:p>
      </dgm:t>
    </dgm:pt>
    <dgm:pt modelId="{3CD3B142-3246-C142-A945-B040640BF5BB}" type="sibTrans" cxnId="{8409A9F0-AB89-FC46-974A-7A170B1A411E}">
      <dgm:prSet/>
      <dgm:spPr/>
      <dgm:t>
        <a:bodyPr/>
        <a:lstStyle/>
        <a:p>
          <a:endParaRPr lang="en-US"/>
        </a:p>
      </dgm:t>
    </dgm:pt>
    <dgm:pt modelId="{8B8B643E-835F-3F45-9CFA-61363CEA6A2C}">
      <dgm:prSet custT="1"/>
      <dgm:spPr>
        <a:ln>
          <a:solidFill>
            <a:schemeClr val="bg2"/>
          </a:solidFill>
        </a:ln>
      </dgm:spPr>
      <dgm:t>
        <a:bodyPr/>
        <a:lstStyle/>
        <a:p>
          <a:r>
            <a:rPr lang="en-US" sz="1600" b="0" i="0" dirty="0">
              <a:solidFill>
                <a:schemeClr val="bg2"/>
              </a:solidFill>
              <a:latin typeface="Oswald" pitchFamily="2" charset="77"/>
            </a:rPr>
            <a:t>Know the origin of your food </a:t>
          </a:r>
          <a:r>
            <a:rPr lang="ja-JP" sz="1600" b="0" i="0">
              <a:solidFill>
                <a:schemeClr val="bg2"/>
              </a:solidFill>
              <a:latin typeface="Oswald" pitchFamily="2" charset="77"/>
            </a:rPr>
            <a:t>食饐而餲，鱼馁而肉败，不食 </a:t>
          </a:r>
          <a:r>
            <a:rPr lang="en-US" sz="1600" b="0" i="0" dirty="0">
              <a:solidFill>
                <a:schemeClr val="bg2"/>
              </a:solidFill>
              <a:latin typeface="Oswald" pitchFamily="2" charset="77"/>
            </a:rPr>
            <a:t>. )</a:t>
          </a:r>
          <a:endParaRPr lang="en-US" sz="1600" dirty="0">
            <a:solidFill>
              <a:schemeClr val="bg2"/>
            </a:solidFill>
            <a:latin typeface="Oswald" pitchFamily="2" charset="77"/>
          </a:endParaRPr>
        </a:p>
      </dgm:t>
    </dgm:pt>
    <dgm:pt modelId="{755AA29B-6564-E443-AA9F-3106A4B9CBCF}" type="parTrans" cxnId="{197AD176-6767-3745-8D39-3FE92C522901}">
      <dgm:prSet/>
      <dgm:spPr/>
      <dgm:t>
        <a:bodyPr/>
        <a:lstStyle/>
        <a:p>
          <a:endParaRPr lang="en-US"/>
        </a:p>
      </dgm:t>
    </dgm:pt>
    <dgm:pt modelId="{1659B6C4-0E36-8A4D-8DA1-5B71F1C488D9}" type="sibTrans" cxnId="{197AD176-6767-3745-8D39-3FE92C522901}">
      <dgm:prSet/>
      <dgm:spPr/>
      <dgm:t>
        <a:bodyPr/>
        <a:lstStyle/>
        <a:p>
          <a:endParaRPr lang="en-US"/>
        </a:p>
      </dgm:t>
    </dgm:pt>
    <dgm:pt modelId="{94B17E1A-72E4-D546-8764-60F608DAC6B9}">
      <dgm:prSet custT="1"/>
      <dgm:spPr>
        <a:ln>
          <a:solidFill>
            <a:schemeClr val="bg2"/>
          </a:solidFill>
        </a:ln>
      </dgm:spPr>
      <dgm:t>
        <a:bodyPr/>
        <a:lstStyle/>
        <a:p>
          <a:r>
            <a:rPr lang="ja-JP" sz="1600" b="0" i="0">
              <a:solidFill>
                <a:schemeClr val="bg2"/>
              </a:solidFill>
              <a:latin typeface="Oswald" pitchFamily="2" charset="77"/>
            </a:rPr>
            <a:t>民以食為天</a:t>
          </a:r>
          <a:r>
            <a:rPr lang="en-US" sz="1600" b="0" i="0" dirty="0">
              <a:solidFill>
                <a:schemeClr val="bg2"/>
              </a:solidFill>
              <a:latin typeface="Oswald" pitchFamily="2" charset="77"/>
            </a:rPr>
            <a:t> - “To the people, food is heaven” (Han Dynasty)</a:t>
          </a:r>
          <a:endParaRPr lang="en-US" sz="1600" dirty="0">
            <a:solidFill>
              <a:schemeClr val="bg2"/>
            </a:solidFill>
            <a:latin typeface="Oswald" pitchFamily="2" charset="77"/>
          </a:endParaRPr>
        </a:p>
      </dgm:t>
    </dgm:pt>
    <dgm:pt modelId="{7B273886-6364-AB4D-94C4-C46BA68CA1BE}" type="parTrans" cxnId="{8BDA8A4E-C0EC-8742-96CA-972CEAA8A980}">
      <dgm:prSet/>
      <dgm:spPr/>
      <dgm:t>
        <a:bodyPr/>
        <a:lstStyle/>
        <a:p>
          <a:endParaRPr lang="en-US"/>
        </a:p>
      </dgm:t>
    </dgm:pt>
    <dgm:pt modelId="{F6AC893C-4149-254C-809B-88C6B91EB7D2}" type="sibTrans" cxnId="{8BDA8A4E-C0EC-8742-96CA-972CEAA8A980}">
      <dgm:prSet/>
      <dgm:spPr/>
      <dgm:t>
        <a:bodyPr/>
        <a:lstStyle/>
        <a:p>
          <a:endParaRPr lang="en-US"/>
        </a:p>
      </dgm:t>
    </dgm:pt>
    <dgm:pt modelId="{37323880-6614-F849-99C7-D2FE5FDF8B43}">
      <dgm:prSet custT="1"/>
      <dgm:spPr>
        <a:ln>
          <a:solidFill>
            <a:schemeClr val="bg2"/>
          </a:solidFill>
        </a:ln>
      </dgm:spPr>
      <dgm:t>
        <a:bodyPr/>
        <a:lstStyle/>
        <a:p>
          <a:r>
            <a:rPr lang="en-US" sz="1600" b="0" i="0" dirty="0">
              <a:solidFill>
                <a:schemeClr val="bg2"/>
              </a:solidFill>
              <a:latin typeface="Oswald" pitchFamily="2" charset="77"/>
            </a:rPr>
            <a:t>He that takes medicine and neglects diet, wastes the skills of the physician.</a:t>
          </a:r>
          <a:endParaRPr lang="en-US" sz="1600" dirty="0">
            <a:solidFill>
              <a:schemeClr val="bg2"/>
            </a:solidFill>
            <a:latin typeface="Oswald" pitchFamily="2" charset="77"/>
          </a:endParaRPr>
        </a:p>
      </dgm:t>
    </dgm:pt>
    <dgm:pt modelId="{34971856-0880-6E4C-B2A9-4EC707F9E876}" type="parTrans" cxnId="{47A2BB8C-C150-F64C-A33A-636B31E7F090}">
      <dgm:prSet/>
      <dgm:spPr/>
      <dgm:t>
        <a:bodyPr/>
        <a:lstStyle/>
        <a:p>
          <a:endParaRPr lang="en-US"/>
        </a:p>
      </dgm:t>
    </dgm:pt>
    <dgm:pt modelId="{7A44510E-28C7-F542-B42C-9D19451DA9E9}" type="sibTrans" cxnId="{47A2BB8C-C150-F64C-A33A-636B31E7F090}">
      <dgm:prSet/>
      <dgm:spPr/>
      <dgm:t>
        <a:bodyPr/>
        <a:lstStyle/>
        <a:p>
          <a:endParaRPr lang="en-US"/>
        </a:p>
      </dgm:t>
    </dgm:pt>
    <dgm:pt modelId="{60FC6301-42A1-EA47-8FCF-619DE2442CDC}" type="pres">
      <dgm:prSet presAssocID="{34D939E7-41ED-6F42-A0C4-D9F85B4B33E9}" presName="linear" presStyleCnt="0">
        <dgm:presLayoutVars>
          <dgm:dir/>
          <dgm:resizeHandles val="exact"/>
        </dgm:presLayoutVars>
      </dgm:prSet>
      <dgm:spPr/>
    </dgm:pt>
    <dgm:pt modelId="{3911BF49-82C6-D14C-9C58-76383E1BF2AF}" type="pres">
      <dgm:prSet presAssocID="{8E3849DA-6DA7-464B-9AFF-35D26E59A1AA}" presName="comp" presStyleCnt="0"/>
      <dgm:spPr/>
    </dgm:pt>
    <dgm:pt modelId="{E0CD4C63-992D-D74B-9ECA-E5444486637C}" type="pres">
      <dgm:prSet presAssocID="{8E3849DA-6DA7-464B-9AFF-35D26E59A1AA}" presName="box" presStyleLbl="node1" presStyleIdx="0" presStyleCnt="5"/>
      <dgm:spPr/>
    </dgm:pt>
    <dgm:pt modelId="{D61ECC4E-6AC2-BB48-BD6E-E3A34EAA1030}" type="pres">
      <dgm:prSet presAssocID="{8E3849DA-6DA7-464B-9AFF-35D26E59A1AA}" presName="img"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30000" b="-30000"/>
          </a:stretch>
        </a:blipFill>
        <a:ln>
          <a:solidFill>
            <a:schemeClr val="bg2"/>
          </a:solidFill>
        </a:ln>
      </dgm:spPr>
      <dgm:extLst>
        <a:ext uri="{E40237B7-FDA0-4F09-8148-C483321AD2D9}">
          <dgm14:cNvPr xmlns:dgm14="http://schemas.microsoft.com/office/drawing/2010/diagram" id="0" name="" descr="Avocado with solid fill"/>
        </a:ext>
      </dgm:extLst>
    </dgm:pt>
    <dgm:pt modelId="{EAD98179-6C16-F941-BAD2-9D390E797D17}" type="pres">
      <dgm:prSet presAssocID="{8E3849DA-6DA7-464B-9AFF-35D26E59A1AA}" presName="text" presStyleLbl="node1" presStyleIdx="0" presStyleCnt="5">
        <dgm:presLayoutVars>
          <dgm:bulletEnabled val="1"/>
        </dgm:presLayoutVars>
      </dgm:prSet>
      <dgm:spPr/>
    </dgm:pt>
    <dgm:pt modelId="{CD1514F5-2934-D24A-85D8-601EA4CDDFBC}" type="pres">
      <dgm:prSet presAssocID="{85C6E388-EB46-814A-A5D3-FFAB23EC54FB}" presName="spacer" presStyleCnt="0"/>
      <dgm:spPr/>
    </dgm:pt>
    <dgm:pt modelId="{3DA6E3C5-D553-F945-B28A-3705B0CE12FA}" type="pres">
      <dgm:prSet presAssocID="{EAD31D9D-C2E6-B343-86F7-BF8F0AB4A08E}" presName="comp" presStyleCnt="0"/>
      <dgm:spPr/>
    </dgm:pt>
    <dgm:pt modelId="{AFB9E650-F1D8-124C-A9BE-330A17B84B63}" type="pres">
      <dgm:prSet presAssocID="{EAD31D9D-C2E6-B343-86F7-BF8F0AB4A08E}" presName="box" presStyleLbl="node1" presStyleIdx="1" presStyleCnt="5"/>
      <dgm:spPr/>
    </dgm:pt>
    <dgm:pt modelId="{4839CB59-F4C4-F74D-B69F-CDCB42AD9A84}" type="pres">
      <dgm:prSet presAssocID="{EAD31D9D-C2E6-B343-86F7-BF8F0AB4A08E}" presName="img"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t="-30000" b="-30000"/>
          </a:stretch>
        </a:blipFill>
        <a:ln>
          <a:solidFill>
            <a:schemeClr val="bg2"/>
          </a:solidFill>
        </a:ln>
      </dgm:spPr>
      <dgm:extLst>
        <a:ext uri="{E40237B7-FDA0-4F09-8148-C483321AD2D9}">
          <dgm14:cNvPr xmlns:dgm14="http://schemas.microsoft.com/office/drawing/2010/diagram" id="0" name="" descr="Apple outline"/>
        </a:ext>
      </dgm:extLst>
    </dgm:pt>
    <dgm:pt modelId="{6F9EDEF9-B236-A44A-9F49-709448E1709D}" type="pres">
      <dgm:prSet presAssocID="{EAD31D9D-C2E6-B343-86F7-BF8F0AB4A08E}" presName="text" presStyleLbl="node1" presStyleIdx="1" presStyleCnt="5">
        <dgm:presLayoutVars>
          <dgm:bulletEnabled val="1"/>
        </dgm:presLayoutVars>
      </dgm:prSet>
      <dgm:spPr/>
    </dgm:pt>
    <dgm:pt modelId="{AB461640-DF33-304E-929F-F37524CB29BF}" type="pres">
      <dgm:prSet presAssocID="{3CD3B142-3246-C142-A945-B040640BF5BB}" presName="spacer" presStyleCnt="0"/>
      <dgm:spPr/>
    </dgm:pt>
    <dgm:pt modelId="{CB85D5A9-FC6B-D047-8095-68764F3282CC}" type="pres">
      <dgm:prSet presAssocID="{8B8B643E-835F-3F45-9CFA-61363CEA6A2C}" presName="comp" presStyleCnt="0"/>
      <dgm:spPr/>
    </dgm:pt>
    <dgm:pt modelId="{C5A96CE4-CA2A-E341-B52D-66315906197D}" type="pres">
      <dgm:prSet presAssocID="{8B8B643E-835F-3F45-9CFA-61363CEA6A2C}" presName="box" presStyleLbl="node1" presStyleIdx="2" presStyleCnt="5"/>
      <dgm:spPr/>
    </dgm:pt>
    <dgm:pt modelId="{AF88D181-C3F2-AB41-8AC4-704C5F8634C3}" type="pres">
      <dgm:prSet presAssocID="{8B8B643E-835F-3F45-9CFA-61363CEA6A2C}" presName="img"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30000" b="-30000"/>
          </a:stretch>
        </a:blipFill>
        <a:ln>
          <a:solidFill>
            <a:schemeClr val="bg2"/>
          </a:solidFill>
        </a:ln>
      </dgm:spPr>
      <dgm:extLst>
        <a:ext uri="{E40237B7-FDA0-4F09-8148-C483321AD2D9}">
          <dgm14:cNvPr xmlns:dgm14="http://schemas.microsoft.com/office/drawing/2010/diagram" id="0" name="" descr="Bamboo with solid fill"/>
        </a:ext>
      </dgm:extLst>
    </dgm:pt>
    <dgm:pt modelId="{D00E3AB6-0198-5240-A418-F8AB11B216FB}" type="pres">
      <dgm:prSet presAssocID="{8B8B643E-835F-3F45-9CFA-61363CEA6A2C}" presName="text" presStyleLbl="node1" presStyleIdx="2" presStyleCnt="5">
        <dgm:presLayoutVars>
          <dgm:bulletEnabled val="1"/>
        </dgm:presLayoutVars>
      </dgm:prSet>
      <dgm:spPr/>
    </dgm:pt>
    <dgm:pt modelId="{892B8CB1-DBB4-E741-B365-2845F6141202}" type="pres">
      <dgm:prSet presAssocID="{1659B6C4-0E36-8A4D-8DA1-5B71F1C488D9}" presName="spacer" presStyleCnt="0"/>
      <dgm:spPr/>
    </dgm:pt>
    <dgm:pt modelId="{9C3BCAE8-E6A2-B548-AA26-615CF4DF188E}" type="pres">
      <dgm:prSet presAssocID="{94B17E1A-72E4-D546-8764-60F608DAC6B9}" presName="comp" presStyleCnt="0"/>
      <dgm:spPr/>
    </dgm:pt>
    <dgm:pt modelId="{28A89858-28FD-9542-A2F2-C0F1424BD1E7}" type="pres">
      <dgm:prSet presAssocID="{94B17E1A-72E4-D546-8764-60F608DAC6B9}" presName="box" presStyleLbl="node1" presStyleIdx="3" presStyleCnt="5"/>
      <dgm:spPr/>
    </dgm:pt>
    <dgm:pt modelId="{F8814B22-4CAE-944A-B839-126266378EDD}" type="pres">
      <dgm:prSet presAssocID="{94B17E1A-72E4-D546-8764-60F608DAC6B9}" presName="img"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t="-30000" b="-30000"/>
          </a:stretch>
        </a:blipFill>
        <a:ln>
          <a:solidFill>
            <a:schemeClr val="bg2"/>
          </a:solidFill>
        </a:ln>
      </dgm:spPr>
      <dgm:extLst>
        <a:ext uri="{E40237B7-FDA0-4F09-8148-C483321AD2D9}">
          <dgm14:cNvPr xmlns:dgm14="http://schemas.microsoft.com/office/drawing/2010/diagram" id="0" name="" descr="Agriculture outline"/>
        </a:ext>
      </dgm:extLst>
    </dgm:pt>
    <dgm:pt modelId="{CFD40EBD-B50A-034B-8911-C99EF399FF6E}" type="pres">
      <dgm:prSet presAssocID="{94B17E1A-72E4-D546-8764-60F608DAC6B9}" presName="text" presStyleLbl="node1" presStyleIdx="3" presStyleCnt="5">
        <dgm:presLayoutVars>
          <dgm:bulletEnabled val="1"/>
        </dgm:presLayoutVars>
      </dgm:prSet>
      <dgm:spPr/>
    </dgm:pt>
    <dgm:pt modelId="{842716D4-A973-7348-9804-F71C8812D3D9}" type="pres">
      <dgm:prSet presAssocID="{F6AC893C-4149-254C-809B-88C6B91EB7D2}" presName="spacer" presStyleCnt="0"/>
      <dgm:spPr/>
    </dgm:pt>
    <dgm:pt modelId="{42B65AD0-E0A5-5848-B6CC-BF626A0FCF71}" type="pres">
      <dgm:prSet presAssocID="{37323880-6614-F849-99C7-D2FE5FDF8B43}" presName="comp" presStyleCnt="0"/>
      <dgm:spPr/>
    </dgm:pt>
    <dgm:pt modelId="{A96BA611-AA60-ED4E-8CEE-A20618504E3F}" type="pres">
      <dgm:prSet presAssocID="{37323880-6614-F849-99C7-D2FE5FDF8B43}" presName="box" presStyleLbl="node1" presStyleIdx="4" presStyleCnt="5"/>
      <dgm:spPr/>
    </dgm:pt>
    <dgm:pt modelId="{86AE0E17-1391-504F-8D3B-DCE077BAA047}" type="pres">
      <dgm:prSet presAssocID="{37323880-6614-F849-99C7-D2FE5FDF8B43}" presName="img"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30000" b="-30000"/>
          </a:stretch>
        </a:blipFill>
        <a:ln>
          <a:solidFill>
            <a:schemeClr val="bg2"/>
          </a:solidFill>
        </a:ln>
      </dgm:spPr>
      <dgm:extLst>
        <a:ext uri="{E40237B7-FDA0-4F09-8148-C483321AD2D9}">
          <dgm14:cNvPr xmlns:dgm14="http://schemas.microsoft.com/office/drawing/2010/diagram" id="0" name="" descr="Doctor male with solid fill"/>
        </a:ext>
      </dgm:extLst>
    </dgm:pt>
    <dgm:pt modelId="{EFAABEDC-497B-EF47-985E-3CE1E60B5DEE}" type="pres">
      <dgm:prSet presAssocID="{37323880-6614-F849-99C7-D2FE5FDF8B43}" presName="text" presStyleLbl="node1" presStyleIdx="4" presStyleCnt="5">
        <dgm:presLayoutVars>
          <dgm:bulletEnabled val="1"/>
        </dgm:presLayoutVars>
      </dgm:prSet>
      <dgm:spPr/>
    </dgm:pt>
  </dgm:ptLst>
  <dgm:cxnLst>
    <dgm:cxn modelId="{0A7E9D1B-A7AA-9947-A7B9-793480E43FAB}" type="presOf" srcId="{EAD31D9D-C2E6-B343-86F7-BF8F0AB4A08E}" destId="{AFB9E650-F1D8-124C-A9BE-330A17B84B63}" srcOrd="0" destOrd="0" presId="urn:microsoft.com/office/officeart/2005/8/layout/vList4"/>
    <dgm:cxn modelId="{CB79491D-243F-2547-ACD8-39FD0CC22C16}" type="presOf" srcId="{EAD31D9D-C2E6-B343-86F7-BF8F0AB4A08E}" destId="{6F9EDEF9-B236-A44A-9F49-709448E1709D}" srcOrd="1" destOrd="0" presId="urn:microsoft.com/office/officeart/2005/8/layout/vList4"/>
    <dgm:cxn modelId="{872B5148-1D22-2A42-BE0F-235A2FA774D9}" type="presOf" srcId="{8B8B643E-835F-3F45-9CFA-61363CEA6A2C}" destId="{C5A96CE4-CA2A-E341-B52D-66315906197D}" srcOrd="0" destOrd="0" presId="urn:microsoft.com/office/officeart/2005/8/layout/vList4"/>
    <dgm:cxn modelId="{DD17774A-CA23-224F-857A-23EF891E553E}" type="presOf" srcId="{37323880-6614-F849-99C7-D2FE5FDF8B43}" destId="{A96BA611-AA60-ED4E-8CEE-A20618504E3F}" srcOrd="0" destOrd="0" presId="urn:microsoft.com/office/officeart/2005/8/layout/vList4"/>
    <dgm:cxn modelId="{8BDA8A4E-C0EC-8742-96CA-972CEAA8A980}" srcId="{34D939E7-41ED-6F42-A0C4-D9F85B4B33E9}" destId="{94B17E1A-72E4-D546-8764-60F608DAC6B9}" srcOrd="3" destOrd="0" parTransId="{7B273886-6364-AB4D-94C4-C46BA68CA1BE}" sibTransId="{F6AC893C-4149-254C-809B-88C6B91EB7D2}"/>
    <dgm:cxn modelId="{D1632D53-1029-5245-9FFA-51CBD72C14EA}" type="presOf" srcId="{37323880-6614-F849-99C7-D2FE5FDF8B43}" destId="{EFAABEDC-497B-EF47-985E-3CE1E60B5DEE}" srcOrd="1" destOrd="0" presId="urn:microsoft.com/office/officeart/2005/8/layout/vList4"/>
    <dgm:cxn modelId="{79F4076A-2C44-7F42-BF48-550F846C52EC}" type="presOf" srcId="{34D939E7-41ED-6F42-A0C4-D9F85B4B33E9}" destId="{60FC6301-42A1-EA47-8FCF-619DE2442CDC}" srcOrd="0" destOrd="0" presId="urn:microsoft.com/office/officeart/2005/8/layout/vList4"/>
    <dgm:cxn modelId="{197AD176-6767-3745-8D39-3FE92C522901}" srcId="{34D939E7-41ED-6F42-A0C4-D9F85B4B33E9}" destId="{8B8B643E-835F-3F45-9CFA-61363CEA6A2C}" srcOrd="2" destOrd="0" parTransId="{755AA29B-6564-E443-AA9F-3106A4B9CBCF}" sibTransId="{1659B6C4-0E36-8A4D-8DA1-5B71F1C488D9}"/>
    <dgm:cxn modelId="{48F0B77F-4CF9-5543-BC97-674B077216B3}" type="presOf" srcId="{94B17E1A-72E4-D546-8764-60F608DAC6B9}" destId="{28A89858-28FD-9542-A2F2-C0F1424BD1E7}" srcOrd="0" destOrd="0" presId="urn:microsoft.com/office/officeart/2005/8/layout/vList4"/>
    <dgm:cxn modelId="{08D49E87-CFA0-8044-8DF1-17D0C9DD1A3E}" srcId="{34D939E7-41ED-6F42-A0C4-D9F85B4B33E9}" destId="{8E3849DA-6DA7-464B-9AFF-35D26E59A1AA}" srcOrd="0" destOrd="0" parTransId="{F0BEED89-B26A-4740-A52A-02918A9138A0}" sibTransId="{85C6E388-EB46-814A-A5D3-FFAB23EC54FB}"/>
    <dgm:cxn modelId="{47A2BB8C-C150-F64C-A33A-636B31E7F090}" srcId="{34D939E7-41ED-6F42-A0C4-D9F85B4B33E9}" destId="{37323880-6614-F849-99C7-D2FE5FDF8B43}" srcOrd="4" destOrd="0" parTransId="{34971856-0880-6E4C-B2A9-4EC707F9E876}" sibTransId="{7A44510E-28C7-F542-B42C-9D19451DA9E9}"/>
    <dgm:cxn modelId="{B5C1D7AA-9861-AA4A-8EE8-770F2EFCCF48}" type="presOf" srcId="{8B8B643E-835F-3F45-9CFA-61363CEA6A2C}" destId="{D00E3AB6-0198-5240-A418-F8AB11B216FB}" srcOrd="1" destOrd="0" presId="urn:microsoft.com/office/officeart/2005/8/layout/vList4"/>
    <dgm:cxn modelId="{A7D28FCB-132C-774D-89C4-4B8F515093A4}" type="presOf" srcId="{8E3849DA-6DA7-464B-9AFF-35D26E59A1AA}" destId="{EAD98179-6C16-F941-BAD2-9D390E797D17}" srcOrd="1" destOrd="0" presId="urn:microsoft.com/office/officeart/2005/8/layout/vList4"/>
    <dgm:cxn modelId="{82776EEC-D28A-D346-BACF-2EBDA012D691}" type="presOf" srcId="{8E3849DA-6DA7-464B-9AFF-35D26E59A1AA}" destId="{E0CD4C63-992D-D74B-9ECA-E5444486637C}" srcOrd="0" destOrd="0" presId="urn:microsoft.com/office/officeart/2005/8/layout/vList4"/>
    <dgm:cxn modelId="{8409A9F0-AB89-FC46-974A-7A170B1A411E}" srcId="{34D939E7-41ED-6F42-A0C4-D9F85B4B33E9}" destId="{EAD31D9D-C2E6-B343-86F7-BF8F0AB4A08E}" srcOrd="1" destOrd="0" parTransId="{03455352-CDD0-EF40-BCA0-C2319A200CF4}" sibTransId="{3CD3B142-3246-C142-A945-B040640BF5BB}"/>
    <dgm:cxn modelId="{EEEAF7FF-7D12-A84D-89D9-2C6D380E7A04}" type="presOf" srcId="{94B17E1A-72E4-D546-8764-60F608DAC6B9}" destId="{CFD40EBD-B50A-034B-8911-C99EF399FF6E}" srcOrd="1" destOrd="0" presId="urn:microsoft.com/office/officeart/2005/8/layout/vList4"/>
    <dgm:cxn modelId="{AE442CAB-26DE-6E4B-A1D0-27B7DD1C955D}" type="presParOf" srcId="{60FC6301-42A1-EA47-8FCF-619DE2442CDC}" destId="{3911BF49-82C6-D14C-9C58-76383E1BF2AF}" srcOrd="0" destOrd="0" presId="urn:microsoft.com/office/officeart/2005/8/layout/vList4"/>
    <dgm:cxn modelId="{8A7EE73D-6E80-B34E-9129-0266E18BE82C}" type="presParOf" srcId="{3911BF49-82C6-D14C-9C58-76383E1BF2AF}" destId="{E0CD4C63-992D-D74B-9ECA-E5444486637C}" srcOrd="0" destOrd="0" presId="urn:microsoft.com/office/officeart/2005/8/layout/vList4"/>
    <dgm:cxn modelId="{7A604699-3F68-EA4E-B410-D5AE1EFD6145}" type="presParOf" srcId="{3911BF49-82C6-D14C-9C58-76383E1BF2AF}" destId="{D61ECC4E-6AC2-BB48-BD6E-E3A34EAA1030}" srcOrd="1" destOrd="0" presId="urn:microsoft.com/office/officeart/2005/8/layout/vList4"/>
    <dgm:cxn modelId="{92249743-6C5F-8741-A46E-14177714D2AD}" type="presParOf" srcId="{3911BF49-82C6-D14C-9C58-76383E1BF2AF}" destId="{EAD98179-6C16-F941-BAD2-9D390E797D17}" srcOrd="2" destOrd="0" presId="urn:microsoft.com/office/officeart/2005/8/layout/vList4"/>
    <dgm:cxn modelId="{4667FD09-0CE9-D344-A805-E0557B8CD1F0}" type="presParOf" srcId="{60FC6301-42A1-EA47-8FCF-619DE2442CDC}" destId="{CD1514F5-2934-D24A-85D8-601EA4CDDFBC}" srcOrd="1" destOrd="0" presId="urn:microsoft.com/office/officeart/2005/8/layout/vList4"/>
    <dgm:cxn modelId="{64FCDACD-5827-F446-962D-D107FC130524}" type="presParOf" srcId="{60FC6301-42A1-EA47-8FCF-619DE2442CDC}" destId="{3DA6E3C5-D553-F945-B28A-3705B0CE12FA}" srcOrd="2" destOrd="0" presId="urn:microsoft.com/office/officeart/2005/8/layout/vList4"/>
    <dgm:cxn modelId="{594E6BD1-7F9D-2E4C-9987-50D9820F0BF8}" type="presParOf" srcId="{3DA6E3C5-D553-F945-B28A-3705B0CE12FA}" destId="{AFB9E650-F1D8-124C-A9BE-330A17B84B63}" srcOrd="0" destOrd="0" presId="urn:microsoft.com/office/officeart/2005/8/layout/vList4"/>
    <dgm:cxn modelId="{01685575-643E-134B-86FF-2F95BBA2A352}" type="presParOf" srcId="{3DA6E3C5-D553-F945-B28A-3705B0CE12FA}" destId="{4839CB59-F4C4-F74D-B69F-CDCB42AD9A84}" srcOrd="1" destOrd="0" presId="urn:microsoft.com/office/officeart/2005/8/layout/vList4"/>
    <dgm:cxn modelId="{27FE33EC-7FEF-B443-88E9-6F65ECA6D0F3}" type="presParOf" srcId="{3DA6E3C5-D553-F945-B28A-3705B0CE12FA}" destId="{6F9EDEF9-B236-A44A-9F49-709448E1709D}" srcOrd="2" destOrd="0" presId="urn:microsoft.com/office/officeart/2005/8/layout/vList4"/>
    <dgm:cxn modelId="{E5033399-6993-0D49-8150-3B3EF8C58E15}" type="presParOf" srcId="{60FC6301-42A1-EA47-8FCF-619DE2442CDC}" destId="{AB461640-DF33-304E-929F-F37524CB29BF}" srcOrd="3" destOrd="0" presId="urn:microsoft.com/office/officeart/2005/8/layout/vList4"/>
    <dgm:cxn modelId="{6554FC9D-7925-814A-9347-F2C648030B04}" type="presParOf" srcId="{60FC6301-42A1-EA47-8FCF-619DE2442CDC}" destId="{CB85D5A9-FC6B-D047-8095-68764F3282CC}" srcOrd="4" destOrd="0" presId="urn:microsoft.com/office/officeart/2005/8/layout/vList4"/>
    <dgm:cxn modelId="{88ED2809-CD16-AA49-9B29-0E8378E817FA}" type="presParOf" srcId="{CB85D5A9-FC6B-D047-8095-68764F3282CC}" destId="{C5A96CE4-CA2A-E341-B52D-66315906197D}" srcOrd="0" destOrd="0" presId="urn:microsoft.com/office/officeart/2005/8/layout/vList4"/>
    <dgm:cxn modelId="{3D8B40B7-E424-FD48-8815-2F9F2F387E8E}" type="presParOf" srcId="{CB85D5A9-FC6B-D047-8095-68764F3282CC}" destId="{AF88D181-C3F2-AB41-8AC4-704C5F8634C3}" srcOrd="1" destOrd="0" presId="urn:microsoft.com/office/officeart/2005/8/layout/vList4"/>
    <dgm:cxn modelId="{31679DC4-0BD7-A44F-BB25-0749D20ABD83}" type="presParOf" srcId="{CB85D5A9-FC6B-D047-8095-68764F3282CC}" destId="{D00E3AB6-0198-5240-A418-F8AB11B216FB}" srcOrd="2" destOrd="0" presId="urn:microsoft.com/office/officeart/2005/8/layout/vList4"/>
    <dgm:cxn modelId="{29A2E49A-CFD7-0643-9B6E-26FB7A141434}" type="presParOf" srcId="{60FC6301-42A1-EA47-8FCF-619DE2442CDC}" destId="{892B8CB1-DBB4-E741-B365-2845F6141202}" srcOrd="5" destOrd="0" presId="urn:microsoft.com/office/officeart/2005/8/layout/vList4"/>
    <dgm:cxn modelId="{3D2293B9-5B5D-5E44-8D7B-67C2E729466A}" type="presParOf" srcId="{60FC6301-42A1-EA47-8FCF-619DE2442CDC}" destId="{9C3BCAE8-E6A2-B548-AA26-615CF4DF188E}" srcOrd="6" destOrd="0" presId="urn:microsoft.com/office/officeart/2005/8/layout/vList4"/>
    <dgm:cxn modelId="{1B097D83-C9CD-F44F-8A67-45C8624E9CAA}" type="presParOf" srcId="{9C3BCAE8-E6A2-B548-AA26-615CF4DF188E}" destId="{28A89858-28FD-9542-A2F2-C0F1424BD1E7}" srcOrd="0" destOrd="0" presId="urn:microsoft.com/office/officeart/2005/8/layout/vList4"/>
    <dgm:cxn modelId="{CCE67CF3-014E-A343-979D-C6B8EFE278DD}" type="presParOf" srcId="{9C3BCAE8-E6A2-B548-AA26-615CF4DF188E}" destId="{F8814B22-4CAE-944A-B839-126266378EDD}" srcOrd="1" destOrd="0" presId="urn:microsoft.com/office/officeart/2005/8/layout/vList4"/>
    <dgm:cxn modelId="{C14FF7C8-F83D-B140-861D-B325F716D0CB}" type="presParOf" srcId="{9C3BCAE8-E6A2-B548-AA26-615CF4DF188E}" destId="{CFD40EBD-B50A-034B-8911-C99EF399FF6E}" srcOrd="2" destOrd="0" presId="urn:microsoft.com/office/officeart/2005/8/layout/vList4"/>
    <dgm:cxn modelId="{46627F42-55F8-5D48-A17E-AD1041761C65}" type="presParOf" srcId="{60FC6301-42A1-EA47-8FCF-619DE2442CDC}" destId="{842716D4-A973-7348-9804-F71C8812D3D9}" srcOrd="7" destOrd="0" presId="urn:microsoft.com/office/officeart/2005/8/layout/vList4"/>
    <dgm:cxn modelId="{58C653BE-D346-2A44-82EF-F9FFCCDB5BCE}" type="presParOf" srcId="{60FC6301-42A1-EA47-8FCF-619DE2442CDC}" destId="{42B65AD0-E0A5-5848-B6CC-BF626A0FCF71}" srcOrd="8" destOrd="0" presId="urn:microsoft.com/office/officeart/2005/8/layout/vList4"/>
    <dgm:cxn modelId="{924F4F46-6010-B94F-ACC1-FDF240D57245}" type="presParOf" srcId="{42B65AD0-E0A5-5848-B6CC-BF626A0FCF71}" destId="{A96BA611-AA60-ED4E-8CEE-A20618504E3F}" srcOrd="0" destOrd="0" presId="urn:microsoft.com/office/officeart/2005/8/layout/vList4"/>
    <dgm:cxn modelId="{31E92617-3123-8240-9DC5-F7ED52EAE0A0}" type="presParOf" srcId="{42B65AD0-E0A5-5848-B6CC-BF626A0FCF71}" destId="{86AE0E17-1391-504F-8D3B-DCE077BAA047}" srcOrd="1" destOrd="0" presId="urn:microsoft.com/office/officeart/2005/8/layout/vList4"/>
    <dgm:cxn modelId="{F028C4BF-858F-4347-9A1B-5ECF52226C27}" type="presParOf" srcId="{42B65AD0-E0A5-5848-B6CC-BF626A0FCF71}" destId="{EFAABEDC-497B-EF47-985E-3CE1E60B5DEE}"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1B9B0-55D5-8E42-8864-423E25240ECB}">
      <dsp:nvSpPr>
        <dsp:cNvPr id="0" name=""/>
        <dsp:cNvSpPr/>
      </dsp:nvSpPr>
      <dsp:spPr>
        <a:xfrm>
          <a:off x="437631" y="687"/>
          <a:ext cx="689762" cy="68976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swald" pitchFamily="2" charset="77"/>
            </a:rPr>
            <a:t>Utilize Thermal Nature of Food</a:t>
          </a:r>
        </a:p>
      </dsp:txBody>
      <dsp:txXfrm>
        <a:off x="538644" y="101700"/>
        <a:ext cx="487736" cy="487736"/>
      </dsp:txXfrm>
    </dsp:sp>
    <dsp:sp modelId="{704BC36D-D401-A14B-BACE-435A8EFEDAAC}">
      <dsp:nvSpPr>
        <dsp:cNvPr id="0" name=""/>
        <dsp:cNvSpPr/>
      </dsp:nvSpPr>
      <dsp:spPr>
        <a:xfrm>
          <a:off x="582481" y="746459"/>
          <a:ext cx="400062" cy="400062"/>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Oswald" pitchFamily="2" charset="77"/>
          </a:endParaRPr>
        </a:p>
      </dsp:txBody>
      <dsp:txXfrm>
        <a:off x="635509" y="899443"/>
        <a:ext cx="294006" cy="94094"/>
      </dsp:txXfrm>
    </dsp:sp>
    <dsp:sp modelId="{1FFAC526-5AEE-E343-BFF7-50F0045743DA}">
      <dsp:nvSpPr>
        <dsp:cNvPr id="0" name=""/>
        <dsp:cNvSpPr/>
      </dsp:nvSpPr>
      <dsp:spPr>
        <a:xfrm>
          <a:off x="311535" y="1202530"/>
          <a:ext cx="941953" cy="858443"/>
        </a:xfrm>
        <a:prstGeom prst="ellipse">
          <a:avLst/>
        </a:prstGeom>
        <a:solidFill>
          <a:schemeClr val="accent3">
            <a:hueOff val="-174771"/>
            <a:satOff val="-2928"/>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swald" pitchFamily="2" charset="77"/>
            </a:rPr>
            <a:t>Five Flavors and Therapeutic Actions</a:t>
          </a:r>
        </a:p>
      </dsp:txBody>
      <dsp:txXfrm>
        <a:off x="449481" y="1328246"/>
        <a:ext cx="666061" cy="607011"/>
      </dsp:txXfrm>
    </dsp:sp>
    <dsp:sp modelId="{67F1FA7F-A599-2149-BD23-F27793051A9C}">
      <dsp:nvSpPr>
        <dsp:cNvPr id="0" name=""/>
        <dsp:cNvSpPr/>
      </dsp:nvSpPr>
      <dsp:spPr>
        <a:xfrm>
          <a:off x="582481" y="2116982"/>
          <a:ext cx="400062" cy="400062"/>
        </a:xfrm>
        <a:prstGeom prst="mathPlus">
          <a:avLst/>
        </a:prstGeom>
        <a:solidFill>
          <a:schemeClr val="accent3">
            <a:hueOff val="-262157"/>
            <a:satOff val="-4392"/>
            <a:lumOff val="2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Oswald" pitchFamily="2" charset="77"/>
          </a:endParaRPr>
        </a:p>
      </dsp:txBody>
      <dsp:txXfrm>
        <a:off x="635509" y="2269966"/>
        <a:ext cx="294006" cy="94094"/>
      </dsp:txXfrm>
    </dsp:sp>
    <dsp:sp modelId="{B8C023E3-9C6F-0D4E-A364-A5BC2E1419A4}">
      <dsp:nvSpPr>
        <dsp:cNvPr id="0" name=""/>
        <dsp:cNvSpPr/>
      </dsp:nvSpPr>
      <dsp:spPr>
        <a:xfrm>
          <a:off x="437631" y="2573053"/>
          <a:ext cx="689762" cy="689762"/>
        </a:xfrm>
        <a:prstGeom prst="ellipse">
          <a:avLst/>
        </a:prstGeom>
        <a:solidFill>
          <a:schemeClr val="accent3">
            <a:hueOff val="-349543"/>
            <a:satOff val="-5857"/>
            <a:lumOff val="2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swald" pitchFamily="2" charset="77"/>
            </a:rPr>
            <a:t>Seasonal Based Eating and Activity</a:t>
          </a:r>
        </a:p>
      </dsp:txBody>
      <dsp:txXfrm>
        <a:off x="538644" y="2674066"/>
        <a:ext cx="487736" cy="487736"/>
      </dsp:txXfrm>
    </dsp:sp>
    <dsp:sp modelId="{99251120-0EEA-6B45-BE9B-9FA0B473553B}">
      <dsp:nvSpPr>
        <dsp:cNvPr id="0" name=""/>
        <dsp:cNvSpPr/>
      </dsp:nvSpPr>
      <dsp:spPr>
        <a:xfrm>
          <a:off x="1356953" y="1503456"/>
          <a:ext cx="219344" cy="256591"/>
        </a:xfrm>
        <a:prstGeom prst="rightArrow">
          <a:avLst>
            <a:gd name="adj1" fmla="val 60000"/>
            <a:gd name="adj2" fmla="val 50000"/>
          </a:avLst>
        </a:prstGeom>
        <a:solidFill>
          <a:schemeClr val="accent3">
            <a:hueOff val="-524314"/>
            <a:satOff val="-8785"/>
            <a:lumOff val="4411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Oswald" pitchFamily="2" charset="77"/>
          </a:endParaRPr>
        </a:p>
      </dsp:txBody>
      <dsp:txXfrm>
        <a:off x="1356953" y="1554774"/>
        <a:ext cx="153541" cy="153955"/>
      </dsp:txXfrm>
    </dsp:sp>
    <dsp:sp modelId="{8C5E6673-ABDC-9643-8B6A-16D9B2C91D6B}">
      <dsp:nvSpPr>
        <dsp:cNvPr id="0" name=""/>
        <dsp:cNvSpPr/>
      </dsp:nvSpPr>
      <dsp:spPr>
        <a:xfrm>
          <a:off x="1667346" y="854272"/>
          <a:ext cx="1907317" cy="1554959"/>
        </a:xfrm>
        <a:prstGeom prst="ellipse">
          <a:avLst/>
        </a:prstGeom>
        <a:solidFill>
          <a:schemeClr val="accent3">
            <a:hueOff val="-524314"/>
            <a:satOff val="-8785"/>
            <a:lumOff val="4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Oswald" pitchFamily="2" charset="77"/>
            </a:rPr>
            <a:t>Honoring individual constitution, stage in life, season/climate to promote balance and healing. </a:t>
          </a:r>
        </a:p>
      </dsp:txBody>
      <dsp:txXfrm>
        <a:off x="1946666" y="1081990"/>
        <a:ext cx="1348677" cy="1099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1E954-30D2-AB47-9FEB-F7E9DF6E8CA3}">
      <dsp:nvSpPr>
        <dsp:cNvPr id="0" name=""/>
        <dsp:cNvSpPr/>
      </dsp:nvSpPr>
      <dsp:spPr>
        <a:xfrm>
          <a:off x="1000" y="83237"/>
          <a:ext cx="3511659" cy="22299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F589F5-10E9-894A-92B0-B767CF783789}">
      <dsp:nvSpPr>
        <dsp:cNvPr id="0" name=""/>
        <dsp:cNvSpPr/>
      </dsp:nvSpPr>
      <dsp:spPr>
        <a:xfrm>
          <a:off x="391184" y="453912"/>
          <a:ext cx="3511659" cy="22299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solidFill>
                <a:schemeClr val="bg2"/>
              </a:solidFill>
              <a:latin typeface="Oswald" pitchFamily="2" charset="77"/>
            </a:rPr>
            <a:t>Repeating exposure can influence acceptance</a:t>
          </a:r>
          <a:r>
            <a:rPr lang="en-US" sz="1800" b="0" kern="1200" baseline="0" dirty="0">
              <a:solidFill>
                <a:schemeClr val="bg2"/>
              </a:solidFill>
              <a:latin typeface="Oswald" pitchFamily="2" charset="77"/>
            </a:rPr>
            <a:t>, particularly in infancy. Study with mothers of 7 month olds –</a:t>
          </a:r>
          <a:r>
            <a:rPr lang="en-US" sz="1800" b="1" kern="1200" baseline="0" dirty="0">
              <a:solidFill>
                <a:schemeClr val="bg2"/>
              </a:solidFill>
              <a:latin typeface="Oswald" pitchFamily="2" charset="77"/>
            </a:rPr>
            <a:t>By 8</a:t>
          </a:r>
          <a:r>
            <a:rPr lang="en-US" sz="1800" b="1" kern="1200" baseline="30000" dirty="0">
              <a:solidFill>
                <a:schemeClr val="bg2"/>
              </a:solidFill>
              <a:latin typeface="Oswald" pitchFamily="2" charset="77"/>
            </a:rPr>
            <a:t>th</a:t>
          </a:r>
          <a:r>
            <a:rPr lang="en-US" sz="1800" b="1" kern="1200" baseline="0" dirty="0">
              <a:solidFill>
                <a:schemeClr val="bg2"/>
              </a:solidFill>
              <a:latin typeface="Oswald" pitchFamily="2" charset="77"/>
            </a:rPr>
            <a:t> repetition, intake of liked and unliked vegetable were identical</a:t>
          </a:r>
          <a:r>
            <a:rPr lang="en-US" sz="1800" b="0" kern="1200" baseline="0" dirty="0">
              <a:solidFill>
                <a:schemeClr val="bg2"/>
              </a:solidFill>
              <a:latin typeface="Oswald" pitchFamily="2" charset="77"/>
            </a:rPr>
            <a:t> (Borowitz 2021)</a:t>
          </a:r>
          <a:endParaRPr lang="en-US" sz="1800" kern="1200" dirty="0">
            <a:solidFill>
              <a:schemeClr val="bg2"/>
            </a:solidFill>
            <a:latin typeface="Oswald" pitchFamily="2" charset="77"/>
          </a:endParaRPr>
        </a:p>
      </dsp:txBody>
      <dsp:txXfrm>
        <a:off x="456496" y="519224"/>
        <a:ext cx="3381035" cy="2099279"/>
      </dsp:txXfrm>
    </dsp:sp>
    <dsp:sp modelId="{4125E94E-7F77-5041-A50C-D26C7E7EDAC3}">
      <dsp:nvSpPr>
        <dsp:cNvPr id="0" name=""/>
        <dsp:cNvSpPr/>
      </dsp:nvSpPr>
      <dsp:spPr>
        <a:xfrm>
          <a:off x="4293028" y="83237"/>
          <a:ext cx="3511659" cy="22299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789A0-2B82-6745-82FC-17E67DAC2661}">
      <dsp:nvSpPr>
        <dsp:cNvPr id="0" name=""/>
        <dsp:cNvSpPr/>
      </dsp:nvSpPr>
      <dsp:spPr>
        <a:xfrm>
          <a:off x="4683212" y="453912"/>
          <a:ext cx="3511659" cy="22299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baseline="0">
              <a:solidFill>
                <a:schemeClr val="bg2"/>
              </a:solidFill>
              <a:latin typeface="Oswald" pitchFamily="2" charset="77"/>
            </a:rPr>
            <a:t>Infants who are </a:t>
          </a:r>
          <a:r>
            <a:rPr lang="en-US" sz="1800" b="1" kern="1200" baseline="0">
              <a:solidFill>
                <a:schemeClr val="bg2"/>
              </a:solidFill>
              <a:latin typeface="Oswald" pitchFamily="2" charset="77"/>
            </a:rPr>
            <a:t>offered different textures </a:t>
          </a:r>
          <a:r>
            <a:rPr lang="en-US" sz="1800" b="0" kern="1200" baseline="0">
              <a:solidFill>
                <a:schemeClr val="bg2"/>
              </a:solidFill>
              <a:latin typeface="Oswald" pitchFamily="2" charset="77"/>
            </a:rPr>
            <a:t>while beginning to eat solids, are </a:t>
          </a:r>
          <a:r>
            <a:rPr lang="en-US" sz="1800" b="1" kern="1200" baseline="0">
              <a:solidFill>
                <a:schemeClr val="bg2"/>
              </a:solidFill>
              <a:latin typeface="Oswald" pitchFamily="2" charset="77"/>
            </a:rPr>
            <a:t>more willing </a:t>
          </a:r>
          <a:r>
            <a:rPr lang="en-US" sz="1800" b="0" kern="1200" baseline="0">
              <a:solidFill>
                <a:schemeClr val="bg2"/>
              </a:solidFill>
              <a:latin typeface="Oswald" pitchFamily="2" charset="77"/>
            </a:rPr>
            <a:t>to eat and enjoy </a:t>
          </a:r>
          <a:r>
            <a:rPr lang="en-US" sz="1800" b="1" kern="1200" baseline="0">
              <a:solidFill>
                <a:schemeClr val="bg2"/>
              </a:solidFill>
              <a:latin typeface="Oswald" pitchFamily="2" charset="77"/>
            </a:rPr>
            <a:t>chopped or chunky foods </a:t>
          </a:r>
          <a:r>
            <a:rPr lang="en-US" sz="1800" b="0" kern="1200" baseline="0">
              <a:solidFill>
                <a:schemeClr val="bg2"/>
              </a:solidFill>
              <a:latin typeface="Oswald" pitchFamily="2" charset="77"/>
            </a:rPr>
            <a:t>by age 1, and more likely to eat </a:t>
          </a:r>
          <a:r>
            <a:rPr lang="en-US" sz="1800" b="1" kern="1200" baseline="0">
              <a:solidFill>
                <a:schemeClr val="bg2"/>
              </a:solidFill>
              <a:latin typeface="Oswald" pitchFamily="2" charset="77"/>
            </a:rPr>
            <a:t>variety of fruits and vegetables </a:t>
          </a:r>
          <a:r>
            <a:rPr lang="en-US" sz="1800" b="0" kern="1200" baseline="0">
              <a:solidFill>
                <a:schemeClr val="bg2"/>
              </a:solidFill>
              <a:latin typeface="Oswald" pitchFamily="2" charset="77"/>
            </a:rPr>
            <a:t>by age 7.</a:t>
          </a:r>
          <a:endParaRPr lang="en-US" sz="1800" kern="1200">
            <a:solidFill>
              <a:schemeClr val="bg2"/>
            </a:solidFill>
            <a:latin typeface="Oswald" pitchFamily="2" charset="77"/>
          </a:endParaRPr>
        </a:p>
      </dsp:txBody>
      <dsp:txXfrm>
        <a:off x="4748524" y="519224"/>
        <a:ext cx="3381035" cy="2099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D4C63-992D-D74B-9ECA-E5444486637C}">
      <dsp:nvSpPr>
        <dsp:cNvPr id="0" name=""/>
        <dsp:cNvSpPr/>
      </dsp:nvSpPr>
      <dsp:spPr>
        <a:xfrm>
          <a:off x="0" y="0"/>
          <a:ext cx="5565913" cy="703356"/>
        </a:xfrm>
        <a:prstGeom prst="roundRect">
          <a:avLst>
            <a:gd name="adj" fmla="val 10000"/>
          </a:avLst>
        </a:prstGeom>
        <a:solidFill>
          <a:schemeClr val="accen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Pursue harmony between food elements</a:t>
          </a:r>
        </a:p>
        <a:p>
          <a:pPr marL="0" lvl="0" indent="0" algn="l" defTabSz="711200">
            <a:lnSpc>
              <a:spcPct val="90000"/>
            </a:lnSpc>
            <a:spcBef>
              <a:spcPct val="0"/>
            </a:spcBef>
            <a:spcAft>
              <a:spcPct val="35000"/>
            </a:spcAft>
            <a:buNone/>
          </a:pPr>
          <a:r>
            <a:rPr lang="en-US" altLang="ja-JP" sz="1600" b="0" i="0" kern="1200" dirty="0">
              <a:solidFill>
                <a:schemeClr val="bg2"/>
              </a:solidFill>
              <a:latin typeface="Oswald" pitchFamily="2" charset="77"/>
            </a:rPr>
            <a:t>(</a:t>
          </a:r>
          <a:r>
            <a:rPr lang="ja-JP" sz="1600" b="0" i="0" kern="1200">
              <a:solidFill>
                <a:schemeClr val="bg2"/>
              </a:solidFill>
              <a:latin typeface="Oswald" pitchFamily="2" charset="77"/>
            </a:rPr>
            <a:t>不得其醬，不食）</a:t>
          </a:r>
          <a:endParaRPr lang="en-US" sz="1600" kern="1200" dirty="0">
            <a:solidFill>
              <a:schemeClr val="bg2"/>
            </a:solidFill>
            <a:latin typeface="Oswald" pitchFamily="2" charset="77"/>
          </a:endParaRPr>
        </a:p>
      </dsp:txBody>
      <dsp:txXfrm>
        <a:off x="1183518" y="0"/>
        <a:ext cx="4382394" cy="703356"/>
      </dsp:txXfrm>
    </dsp:sp>
    <dsp:sp modelId="{D61ECC4E-6AC2-BB48-BD6E-E3A34EAA1030}">
      <dsp:nvSpPr>
        <dsp:cNvPr id="0" name=""/>
        <dsp:cNvSpPr/>
      </dsp:nvSpPr>
      <dsp:spPr>
        <a:xfrm>
          <a:off x="70335" y="70335"/>
          <a:ext cx="1113182" cy="562685"/>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AFB9E650-F1D8-124C-A9BE-330A17B84B63}">
      <dsp:nvSpPr>
        <dsp:cNvPr id="0" name=""/>
        <dsp:cNvSpPr/>
      </dsp:nvSpPr>
      <dsp:spPr>
        <a:xfrm>
          <a:off x="0" y="773692"/>
          <a:ext cx="5565913" cy="703356"/>
        </a:xfrm>
        <a:prstGeom prst="roundRect">
          <a:avLst>
            <a:gd name="adj" fmla="val 10000"/>
          </a:avLst>
        </a:prstGeom>
        <a:solidFill>
          <a:schemeClr val="accen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Eat fresh and local （</a:t>
          </a:r>
          <a:r>
            <a:rPr lang="ja-JP" sz="1600" b="0" i="0" kern="1200">
              <a:solidFill>
                <a:schemeClr val="bg2"/>
              </a:solidFill>
              <a:latin typeface="Oswald" pitchFamily="2" charset="77"/>
            </a:rPr>
            <a:t>不時，不食）</a:t>
          </a:r>
          <a:endParaRPr lang="en-US" sz="1600" kern="1200" dirty="0">
            <a:solidFill>
              <a:schemeClr val="bg2"/>
            </a:solidFill>
            <a:latin typeface="Oswald" pitchFamily="2" charset="77"/>
          </a:endParaRPr>
        </a:p>
      </dsp:txBody>
      <dsp:txXfrm>
        <a:off x="1183518" y="773692"/>
        <a:ext cx="4382394" cy="703356"/>
      </dsp:txXfrm>
    </dsp:sp>
    <dsp:sp modelId="{4839CB59-F4C4-F74D-B69F-CDCB42AD9A84}">
      <dsp:nvSpPr>
        <dsp:cNvPr id="0" name=""/>
        <dsp:cNvSpPr/>
      </dsp:nvSpPr>
      <dsp:spPr>
        <a:xfrm>
          <a:off x="70335" y="844027"/>
          <a:ext cx="1113182" cy="562685"/>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C5A96CE4-CA2A-E341-B52D-66315906197D}">
      <dsp:nvSpPr>
        <dsp:cNvPr id="0" name=""/>
        <dsp:cNvSpPr/>
      </dsp:nvSpPr>
      <dsp:spPr>
        <a:xfrm>
          <a:off x="0" y="1547384"/>
          <a:ext cx="5565913" cy="703356"/>
        </a:xfrm>
        <a:prstGeom prst="roundRect">
          <a:avLst>
            <a:gd name="adj" fmla="val 10000"/>
          </a:avLst>
        </a:prstGeom>
        <a:solidFill>
          <a:schemeClr val="accent1">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Know the origin of your food </a:t>
          </a:r>
          <a:r>
            <a:rPr lang="ja-JP" sz="1600" b="0" i="0" kern="1200">
              <a:solidFill>
                <a:schemeClr val="bg2"/>
              </a:solidFill>
              <a:latin typeface="Oswald" pitchFamily="2" charset="77"/>
            </a:rPr>
            <a:t>食饐而餲，鱼馁而肉败，不食 </a:t>
          </a:r>
          <a:r>
            <a:rPr lang="en-US" sz="1600" b="0" i="0" kern="1200" dirty="0">
              <a:solidFill>
                <a:schemeClr val="bg2"/>
              </a:solidFill>
              <a:latin typeface="Oswald" pitchFamily="2" charset="77"/>
            </a:rPr>
            <a:t>. )</a:t>
          </a:r>
          <a:endParaRPr lang="en-US" sz="1600" kern="1200" dirty="0">
            <a:solidFill>
              <a:schemeClr val="bg2"/>
            </a:solidFill>
            <a:latin typeface="Oswald" pitchFamily="2" charset="77"/>
          </a:endParaRPr>
        </a:p>
      </dsp:txBody>
      <dsp:txXfrm>
        <a:off x="1183518" y="1547384"/>
        <a:ext cx="4382394" cy="703356"/>
      </dsp:txXfrm>
    </dsp:sp>
    <dsp:sp modelId="{AF88D181-C3F2-AB41-8AC4-704C5F8634C3}">
      <dsp:nvSpPr>
        <dsp:cNvPr id="0" name=""/>
        <dsp:cNvSpPr/>
      </dsp:nvSpPr>
      <dsp:spPr>
        <a:xfrm>
          <a:off x="70335" y="1617720"/>
          <a:ext cx="1113182" cy="562685"/>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28A89858-28FD-9542-A2F2-C0F1424BD1E7}">
      <dsp:nvSpPr>
        <dsp:cNvPr id="0" name=""/>
        <dsp:cNvSpPr/>
      </dsp:nvSpPr>
      <dsp:spPr>
        <a:xfrm>
          <a:off x="0" y="2321076"/>
          <a:ext cx="5565913" cy="703356"/>
        </a:xfrm>
        <a:prstGeom prst="roundRect">
          <a:avLst>
            <a:gd name="adj" fmla="val 10000"/>
          </a:avLst>
        </a:prstGeom>
        <a:solidFill>
          <a:schemeClr val="accent1">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ja-JP" sz="1600" b="0" i="0" kern="1200">
              <a:solidFill>
                <a:schemeClr val="bg2"/>
              </a:solidFill>
              <a:latin typeface="Oswald" pitchFamily="2" charset="77"/>
            </a:rPr>
            <a:t>民以食為天</a:t>
          </a:r>
          <a:r>
            <a:rPr lang="en-US" sz="1600" b="0" i="0" kern="1200" dirty="0">
              <a:solidFill>
                <a:schemeClr val="bg2"/>
              </a:solidFill>
              <a:latin typeface="Oswald" pitchFamily="2" charset="77"/>
            </a:rPr>
            <a:t> - “To the people, food is heaven” (Han Dynasty)</a:t>
          </a:r>
          <a:endParaRPr lang="en-US" sz="1600" kern="1200" dirty="0">
            <a:solidFill>
              <a:schemeClr val="bg2"/>
            </a:solidFill>
            <a:latin typeface="Oswald" pitchFamily="2" charset="77"/>
          </a:endParaRPr>
        </a:p>
      </dsp:txBody>
      <dsp:txXfrm>
        <a:off x="1183518" y="2321076"/>
        <a:ext cx="4382394" cy="703356"/>
      </dsp:txXfrm>
    </dsp:sp>
    <dsp:sp modelId="{F8814B22-4CAE-944A-B839-126266378EDD}">
      <dsp:nvSpPr>
        <dsp:cNvPr id="0" name=""/>
        <dsp:cNvSpPr/>
      </dsp:nvSpPr>
      <dsp:spPr>
        <a:xfrm>
          <a:off x="70335" y="2391412"/>
          <a:ext cx="1113182" cy="562685"/>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A96BA611-AA60-ED4E-8CEE-A20618504E3F}">
      <dsp:nvSpPr>
        <dsp:cNvPr id="0" name=""/>
        <dsp:cNvSpPr/>
      </dsp:nvSpPr>
      <dsp:spPr>
        <a:xfrm>
          <a:off x="0" y="3094769"/>
          <a:ext cx="5565913" cy="703356"/>
        </a:xfrm>
        <a:prstGeom prst="roundRect">
          <a:avLst>
            <a:gd name="adj" fmla="val 10000"/>
          </a:avLst>
        </a:prstGeom>
        <a:solidFill>
          <a:schemeClr val="accent1">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He that takes medicine and neglects diet, wastes the skills of the physician.</a:t>
          </a:r>
          <a:endParaRPr lang="en-US" sz="1600" kern="1200" dirty="0">
            <a:solidFill>
              <a:schemeClr val="bg2"/>
            </a:solidFill>
            <a:latin typeface="Oswald" pitchFamily="2" charset="77"/>
          </a:endParaRPr>
        </a:p>
      </dsp:txBody>
      <dsp:txXfrm>
        <a:off x="1183518" y="3094769"/>
        <a:ext cx="4382394" cy="703356"/>
      </dsp:txXfrm>
    </dsp:sp>
    <dsp:sp modelId="{86AE0E17-1391-504F-8D3B-DCE077BAA047}">
      <dsp:nvSpPr>
        <dsp:cNvPr id="0" name=""/>
        <dsp:cNvSpPr/>
      </dsp:nvSpPr>
      <dsp:spPr>
        <a:xfrm>
          <a:off x="70335" y="3165104"/>
          <a:ext cx="1113182" cy="562685"/>
        </a:xfrm>
        <a:prstGeom prst="roundRect">
          <a:avLst>
            <a:gd name="adj" fmla="val 1000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Describe the five healing flavors of food and their therapeutic actions.</a:t>
            </a:r>
          </a:p>
          <a:p>
            <a:pPr algn="l" rtl="0">
              <a:spcBef>
                <a:spcPts val="0"/>
              </a:spcBef>
              <a:spcAft>
                <a:spcPts val="0"/>
              </a:spcAft>
            </a:pPr>
            <a:r>
              <a:rPr lang="en-US" sz="1200" b="0" i="0" u="none" strike="noStrike" dirty="0">
                <a:solidFill>
                  <a:srgbClr val="000000"/>
                </a:solidFill>
                <a:effectLst/>
                <a:latin typeface="Arial" panose="020B0604020202020204" pitchFamily="34" charset="0"/>
              </a:rPr>
              <a:t>The 5 flavors in Chinese medicine exists in the food we eat as well as the herbs we may take.</a:t>
            </a:r>
            <a:endParaRPr lang="en-US" b="0" i="0" u="none" strike="noStrike" dirty="0">
              <a:solidFill>
                <a:srgbClr val="000000"/>
              </a:solidFill>
              <a:effectLst/>
            </a:endParaRPr>
          </a:p>
          <a:p>
            <a:pPr algn="l" rtl="0">
              <a:spcBef>
                <a:spcPts val="0"/>
              </a:spcBef>
              <a:spcAft>
                <a:spcPts val="0"/>
              </a:spcAft>
            </a:pPr>
            <a:r>
              <a:rPr lang="en-US" sz="1200" b="0" i="0" u="none" strike="noStrike" dirty="0">
                <a:solidFill>
                  <a:srgbClr val="000000"/>
                </a:solidFill>
                <a:effectLst/>
                <a:latin typeface="Arial" panose="020B0604020202020204" pitchFamily="34" charset="0"/>
              </a:rPr>
              <a:t>Chinese medicine offers us a way to understand food and its healing capacity. One of the most important elements is the therapeutic  effect that a flavor of a food has. The action and the energy a flavor has on us is not simply the pleasure of taste but the action it has on our body.</a:t>
            </a:r>
            <a:endParaRPr lang="en-US" b="0" i="0" u="none" strike="noStrike"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14</a:t>
            </a:fld>
            <a:endParaRPr lang="en-US"/>
          </a:p>
        </p:txBody>
      </p:sp>
    </p:spTree>
    <p:extLst>
      <p:ext uri="{BB962C8B-B14F-4D97-AF65-F5344CB8AC3E}">
        <p14:creationId xmlns:p14="http://schemas.microsoft.com/office/powerpoint/2010/main" val="82210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thermally neutral, nourishes and calm, eases the liver (meat (beef) is sweet, carrots, snap peas, grains, beans, nuts, seeds), important for young children developing the digestive and immune system - good quality of sweet food, not sugar.</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15</a:t>
            </a:fld>
            <a:endParaRPr lang="en-US"/>
          </a:p>
        </p:txBody>
      </p:sp>
    </p:spTree>
    <p:extLst>
      <p:ext uri="{BB962C8B-B14F-4D97-AF65-F5344CB8AC3E}">
        <p14:creationId xmlns:p14="http://schemas.microsoft.com/office/powerpoint/2010/main" val="312530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alliums, garlic, onion, chive, peppermint - movements is up and out, helps disperse cold, heat. Aromatics (spices in kitchen cabinet) - therapeutic. All ancestors knew about them. If add cinnamon to rice - enhances the sweetness of rice and adds depth of flavor, aromatic pungent warming spice (good for kidneys), basil good for digestive system adds different flavor to rice. Aromatic warms center of body, pungent moves things out</a:t>
            </a: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16</a:t>
            </a:fld>
            <a:endParaRPr lang="en-US"/>
          </a:p>
        </p:txBody>
      </p:sp>
    </p:spTree>
    <p:extLst>
      <p:ext uri="{BB962C8B-B14F-4D97-AF65-F5344CB8AC3E}">
        <p14:creationId xmlns:p14="http://schemas.microsoft.com/office/powerpoint/2010/main" val="3390420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algn="l" rtl="0" fontAlgn="base">
              <a:spcBef>
                <a:spcPts val="0"/>
              </a:spcBef>
              <a:spcAft>
                <a:spcPts val="0"/>
              </a:spcAft>
              <a:buFontTx/>
              <a:buNone/>
            </a:pPr>
            <a:r>
              <a:rPr lang="en-US" sz="1800" b="0" i="0" u="none" strike="noStrike" dirty="0">
                <a:solidFill>
                  <a:srgbClr val="000000"/>
                </a:solidFill>
                <a:effectLst/>
                <a:latin typeface="Arial" panose="020B0604020202020204" pitchFamily="34" charset="0"/>
              </a:rPr>
              <a:t>-cooling, yin, support kidney function (pork, duck, tamari), millet</a:t>
            </a:r>
          </a:p>
          <a:p>
            <a:pPr marL="457200" algn="l" rtl="0" fontAlgn="base">
              <a:spcBef>
                <a:spcPts val="0"/>
              </a:spcBef>
              <a:spcAft>
                <a:spcPts val="0"/>
              </a:spcAft>
              <a:buFontTx/>
              <a:buNone/>
            </a:pPr>
            <a:r>
              <a:rPr lang="en-US" sz="1800" b="0" i="0" u="none" strike="noStrike" dirty="0">
                <a:solidFill>
                  <a:srgbClr val="000000"/>
                </a:solidFill>
                <a:effectLst/>
                <a:latin typeface="Arial" panose="020B0604020202020204" pitchFamily="34" charset="0"/>
              </a:rPr>
              <a:t>dries dampness, moistens dryness, -  miso, tamari, sea vegetables, rich in minerals ca, mg, </a:t>
            </a:r>
            <a:r>
              <a:rPr lang="en-US" sz="1800" b="0" i="0" u="none" strike="noStrike" dirty="0" err="1">
                <a:solidFill>
                  <a:srgbClr val="000000"/>
                </a:solidFill>
                <a:effectLst/>
                <a:latin typeface="Arial" panose="020B0604020202020204" pitchFamily="34" charset="0"/>
              </a:rPr>
              <a:t>fe</a:t>
            </a:r>
            <a:r>
              <a:rPr lang="en-US" sz="1800" b="0" i="0" u="none" strike="noStrike" dirty="0">
                <a:solidFill>
                  <a:srgbClr val="000000"/>
                </a:solidFill>
                <a:effectLst/>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17</a:t>
            </a:fld>
            <a:endParaRPr lang="en-US"/>
          </a:p>
        </p:txBody>
      </p:sp>
    </p:spTree>
    <p:extLst>
      <p:ext uri="{BB962C8B-B14F-4D97-AF65-F5344CB8AC3E}">
        <p14:creationId xmlns:p14="http://schemas.microsoft.com/office/powerpoint/2010/main" val="1411465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algn="l" rtl="0" fontAlgn="base">
              <a:spcBef>
                <a:spcPts val="0"/>
              </a:spcBef>
              <a:spcAft>
                <a:spcPts val="0"/>
              </a:spcAft>
              <a:buFontTx/>
              <a:buNone/>
            </a:pPr>
            <a:r>
              <a:rPr lang="en-US" sz="1800" b="0" i="0" u="none" strike="noStrike" dirty="0">
                <a:solidFill>
                  <a:srgbClr val="000000"/>
                </a:solidFill>
                <a:effectLst/>
                <a:latin typeface="Arial" panose="020B0604020202020204" pitchFamily="34" charset="0"/>
              </a:rPr>
              <a:t>Cold , yin, detoxify ,clear heat, purges and drains downward - bitter melon purely bitter - brings down cholesterol, diabetes, cooked with shrimp, pork or black bean, tomato/miso to mitigate bitter, coffee, chocolate, beer, tea</a:t>
            </a:r>
          </a:p>
          <a:p>
            <a:pPr marL="914400" algn="l" rtl="0">
              <a:spcBef>
                <a:spcPts val="0"/>
              </a:spcBef>
              <a:spcAft>
                <a:spcPts val="0"/>
              </a:spcAft>
            </a:pPr>
            <a:r>
              <a:rPr lang="en-US" sz="1800" b="0" i="0" u="none" strike="noStrike" dirty="0">
                <a:solidFill>
                  <a:srgbClr val="000000"/>
                </a:solidFill>
                <a:effectLst/>
                <a:latin typeface="Arial" panose="020B0604020202020204" pitchFamily="34" charset="0"/>
              </a:rPr>
              <a:t>Escarole, chicory, hops, yellow grapefruit, artichoke, white asparagus, cardoon, raw olive (brining modifies palatability)</a:t>
            </a:r>
            <a:endParaRPr lang="en-US" b="0" i="0" u="none" strike="noStrike" dirty="0">
              <a:solidFill>
                <a:srgbClr val="000000"/>
              </a:solidFill>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18</a:t>
            </a:fld>
            <a:endParaRPr lang="en-US"/>
          </a:p>
        </p:txBody>
      </p:sp>
    </p:spTree>
    <p:extLst>
      <p:ext uri="{BB962C8B-B14F-4D97-AF65-F5344CB8AC3E}">
        <p14:creationId xmlns:p14="http://schemas.microsoft.com/office/powerpoint/2010/main" val="416716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04E22-BE14-B4F9-070A-72C8C0655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98E30-C14D-4C6A-9A21-F3BA1B804A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9C5E86-3E6E-D234-F40C-54BFF37C8B63}"/>
              </a:ext>
            </a:extLst>
          </p:cNvPr>
          <p:cNvSpPr>
            <a:spLocks noGrp="1"/>
          </p:cNvSpPr>
          <p:nvPr>
            <p:ph type="body" idx="1"/>
          </p:nvPr>
        </p:nvSpPr>
        <p:spPr/>
        <p:txBody>
          <a:bodyPr/>
          <a:lstStyle/>
          <a:p>
            <a:pPr marL="457200" marR="0" lvl="0" indent="-298450" algn="l" defTabSz="914400" rtl="0" eaLnBrk="1" fontAlgn="base" latinLnBrk="0" hangingPunct="1">
              <a:lnSpc>
                <a:spcPct val="100000"/>
              </a:lnSpc>
              <a:spcBef>
                <a:spcPts val="0"/>
              </a:spcBef>
              <a:spcAft>
                <a:spcPts val="0"/>
              </a:spcAft>
              <a:buClr>
                <a:srgbClr val="000000"/>
              </a:buClr>
              <a:buSzPts val="1100"/>
              <a:buFontTx/>
              <a:buNone/>
              <a:tabLst/>
              <a:defRPr/>
            </a:pPr>
            <a:r>
              <a:rPr lang="en-US" sz="1100" b="0" i="0" u="none" strike="noStrike" dirty="0">
                <a:solidFill>
                  <a:srgbClr val="000000"/>
                </a:solidFill>
                <a:effectLst/>
                <a:latin typeface="Arial" panose="020B0604020202020204" pitchFamily="34" charset="0"/>
              </a:rPr>
              <a:t>Sour – tamarind, berries, oranges, yin and cooling, moistening, hydrating, activates. Good in summer and autumn (hibiscus, pears, apples)</a:t>
            </a:r>
            <a:endParaRPr lang="en-US" dirty="0"/>
          </a:p>
          <a:p>
            <a:pPr marL="457200" algn="l" rtl="0" fontAlgn="base">
              <a:spcBef>
                <a:spcPts val="0"/>
              </a:spcBef>
              <a:spcAft>
                <a:spcPts val="0"/>
              </a:spcAft>
              <a:buFontTx/>
              <a:buNone/>
            </a:pPr>
            <a:br>
              <a:rPr lang="en-US" dirty="0"/>
            </a:br>
            <a:endParaRPr lang="en-US" dirty="0"/>
          </a:p>
        </p:txBody>
      </p:sp>
      <p:sp>
        <p:nvSpPr>
          <p:cNvPr id="4" name="Slide Number Placeholder 3">
            <a:extLst>
              <a:ext uri="{FF2B5EF4-FFF2-40B4-BE49-F238E27FC236}">
                <a16:creationId xmlns:a16="http://schemas.microsoft.com/office/drawing/2014/main" id="{EBABE9CC-096C-124F-D8D6-9F79A90D072C}"/>
              </a:ext>
            </a:extLst>
          </p:cNvPr>
          <p:cNvSpPr>
            <a:spLocks noGrp="1"/>
          </p:cNvSpPr>
          <p:nvPr>
            <p:ph type="sldNum" sz="quarter" idx="5"/>
          </p:nvPr>
        </p:nvSpPr>
        <p:spPr/>
        <p:txBody>
          <a:bodyPr/>
          <a:lstStyle/>
          <a:p>
            <a:fld id="{D2274EE4-1B29-4346-9B46-D2629C9DBA16}" type="slidenum">
              <a:rPr lang="en-US" smtClean="0"/>
              <a:t>19</a:t>
            </a:fld>
            <a:endParaRPr lang="en-US"/>
          </a:p>
        </p:txBody>
      </p:sp>
    </p:spTree>
    <p:extLst>
      <p:ext uri="{BB962C8B-B14F-4D97-AF65-F5344CB8AC3E}">
        <p14:creationId xmlns:p14="http://schemas.microsoft.com/office/powerpoint/2010/main" val="334138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baseline="0" dirty="0">
                <a:solidFill>
                  <a:schemeClr val="bg2"/>
                </a:solidFill>
                <a:latin typeface="Oswald" pitchFamily="2" charset="77"/>
              </a:rPr>
              <a:t>Study with mothers of 7 month olds – asked to identify vegetable infant disliked and offer that vegetable on alternative days for 16 days and offer well liked vegetable (often carrots, sweet potato, squash) on other days. </a:t>
            </a:r>
            <a:r>
              <a:rPr lang="en-US" b="1" baseline="0" dirty="0">
                <a:solidFill>
                  <a:schemeClr val="bg2"/>
                </a:solidFill>
                <a:latin typeface="Oswald" pitchFamily="2" charset="77"/>
              </a:rPr>
              <a:t>By 8</a:t>
            </a:r>
            <a:r>
              <a:rPr lang="en-US" b="1" baseline="30000" dirty="0">
                <a:solidFill>
                  <a:schemeClr val="bg2"/>
                </a:solidFill>
                <a:latin typeface="Oswald" pitchFamily="2" charset="77"/>
              </a:rPr>
              <a:t>th</a:t>
            </a:r>
            <a:r>
              <a:rPr lang="en-US" b="1" baseline="0" dirty="0">
                <a:solidFill>
                  <a:schemeClr val="bg2"/>
                </a:solidFill>
                <a:latin typeface="Oswald" pitchFamily="2" charset="77"/>
              </a:rPr>
              <a:t> repetition, intake of liked and unliked were identical</a:t>
            </a:r>
            <a:r>
              <a:rPr lang="en-US" b="0" baseline="0" dirty="0">
                <a:solidFill>
                  <a:schemeClr val="bg2"/>
                </a:solidFill>
                <a:latin typeface="Oswald" pitchFamily="2" charset="77"/>
              </a:rPr>
              <a:t> (Borowitz 2021</a:t>
            </a:r>
            <a:endParaRPr lang="en-US" dirty="0"/>
          </a:p>
          <a:p>
            <a:endParaRPr lang="en-US" dirty="0"/>
          </a:p>
        </p:txBody>
      </p:sp>
    </p:spTree>
    <p:extLst>
      <p:ext uri="{BB962C8B-B14F-4D97-AF65-F5344CB8AC3E}">
        <p14:creationId xmlns:p14="http://schemas.microsoft.com/office/powerpoint/2010/main" val="3636979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Oswald" pitchFamily="2" charset="77"/>
              </a:rPr>
              <a:t>The movement of Qi influences how we feel and how our organs function. </a:t>
            </a:r>
          </a:p>
          <a:p>
            <a:endParaRPr lang="en-US" dirty="0"/>
          </a:p>
        </p:txBody>
      </p:sp>
    </p:spTree>
    <p:extLst>
      <p:ext uri="{BB962C8B-B14F-4D97-AF65-F5344CB8AC3E}">
        <p14:creationId xmlns:p14="http://schemas.microsoft.com/office/powerpoint/2010/main" val="1810549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 herbs separately by 2 hours (pharmacokinetic interactions on absorption, distribution, metabolism, elimination)</a:t>
            </a:r>
          </a:p>
          <a:p>
            <a:r>
              <a:rPr lang="en-US" dirty="0"/>
              <a:t>CYP450 induction ex; SJW – decreased therapeutic effect on other meds/drugs/herbs - OCP/</a:t>
            </a:r>
            <a:r>
              <a:rPr lang="en-US" dirty="0" err="1"/>
              <a:t>Sz</a:t>
            </a:r>
            <a:r>
              <a:rPr lang="en-US" dirty="0"/>
              <a:t> meds/antibiotic/steroids, </a:t>
            </a:r>
            <a:r>
              <a:rPr lang="en-US" dirty="0" err="1"/>
              <a:t>etoh</a:t>
            </a:r>
            <a:r>
              <a:rPr lang="en-US" dirty="0"/>
              <a:t> – takes about 1-2 months before effect observed (Others </a:t>
            </a:r>
            <a:r>
              <a:rPr lang="en-US" dirty="0" err="1"/>
              <a:t>ku</a:t>
            </a:r>
            <a:r>
              <a:rPr lang="en-US" dirty="0"/>
              <a:t> </a:t>
            </a:r>
            <a:r>
              <a:rPr lang="en-US" dirty="0" err="1"/>
              <a:t>shen</a:t>
            </a:r>
            <a:r>
              <a:rPr lang="en-US" dirty="0"/>
              <a:t>, gen </a:t>
            </a:r>
            <a:r>
              <a:rPr lang="en-US" dirty="0" err="1"/>
              <a:t>gan</a:t>
            </a:r>
            <a:r>
              <a:rPr lang="en-US" dirty="0"/>
              <a:t>)</a:t>
            </a:r>
          </a:p>
          <a:p>
            <a:r>
              <a:rPr lang="en-US" dirty="0"/>
              <a:t>CYP 450 inhibitor ex </a:t>
            </a:r>
            <a:r>
              <a:rPr lang="en-US" dirty="0" err="1"/>
              <a:t>curcuim</a:t>
            </a:r>
            <a:r>
              <a:rPr lang="en-US" dirty="0"/>
              <a:t> – increased therapeutic action of Taxotere, </a:t>
            </a:r>
            <a:r>
              <a:rPr lang="en-US" dirty="0" err="1"/>
              <a:t>prograf</a:t>
            </a:r>
            <a:r>
              <a:rPr lang="en-US" dirty="0"/>
              <a:t>, antifungal, antiulcer, grapefruit– takes about 2 weeks before effect observed ) (Others – </a:t>
            </a:r>
            <a:r>
              <a:rPr lang="en-US" dirty="0" err="1"/>
              <a:t>flos</a:t>
            </a:r>
            <a:r>
              <a:rPr lang="en-US" dirty="0"/>
              <a:t> magnolia, </a:t>
            </a:r>
            <a:r>
              <a:rPr lang="en-US" dirty="0" err="1"/>
              <a:t>gan</a:t>
            </a:r>
            <a:r>
              <a:rPr lang="en-US" dirty="0"/>
              <a:t> </a:t>
            </a:r>
            <a:r>
              <a:rPr lang="en-US" dirty="0" err="1"/>
              <a:t>cao</a:t>
            </a:r>
            <a:r>
              <a:rPr lang="en-US" dirty="0"/>
              <a:t>, dan </a:t>
            </a:r>
            <a:r>
              <a:rPr lang="en-US" dirty="0" err="1"/>
              <a:t>shen</a:t>
            </a:r>
            <a:r>
              <a:rPr lang="en-US" dirty="0"/>
              <a:t> )</a:t>
            </a:r>
          </a:p>
          <a:p>
            <a:r>
              <a:rPr lang="en-US" dirty="0"/>
              <a:t>Monitor pt carefully, adjust dosage of herbs as needed, select another herb w/o </a:t>
            </a:r>
            <a:r>
              <a:rPr lang="en-US" dirty="0" err="1"/>
              <a:t>intreaction</a:t>
            </a:r>
            <a:endParaRPr lang="en-US" dirty="0"/>
          </a:p>
        </p:txBody>
      </p:sp>
    </p:spTree>
    <p:extLst>
      <p:ext uri="{BB962C8B-B14F-4D97-AF65-F5344CB8AC3E}">
        <p14:creationId xmlns:p14="http://schemas.microsoft.com/office/powerpoint/2010/main" val="346239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MyriadPro"/>
              </a:rPr>
              <a:t>https://</a:t>
            </a:r>
            <a:r>
              <a:rPr lang="en-US" sz="1800" b="1" dirty="0" err="1">
                <a:effectLst/>
                <a:latin typeface="MyriadPro"/>
              </a:rPr>
              <a:t>doi.org</a:t>
            </a:r>
            <a:r>
              <a:rPr lang="en-US" sz="1800" b="1" dirty="0">
                <a:effectLst/>
                <a:latin typeface="MyriadPro"/>
              </a:rPr>
              <a:t>/10.1007/s00520-023-07577-x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MyriadPro"/>
              </a:rPr>
              <a:t>Supportive Care in Cancer (Hou et al 2023) </a:t>
            </a:r>
            <a:endParaRPr lang="en-US" dirty="0"/>
          </a:p>
          <a:p>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29</a:t>
            </a:fld>
            <a:endParaRPr lang="en-US"/>
          </a:p>
        </p:txBody>
      </p:sp>
    </p:spTree>
    <p:extLst>
      <p:ext uri="{BB962C8B-B14F-4D97-AF65-F5344CB8AC3E}">
        <p14:creationId xmlns:p14="http://schemas.microsoft.com/office/powerpoint/2010/main" val="272351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da430a4c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da430a4cc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ja-JP" b="0" i="0" dirty="0">
                <a:solidFill>
                  <a:srgbClr val="5D6D7C"/>
                </a:solidFill>
                <a:effectLst/>
                <a:latin typeface="Lora" pitchFamily="2" charset="77"/>
              </a:rPr>
              <a:t>Bao3He2Wan2</a:t>
            </a:r>
          </a:p>
          <a:p>
            <a:pPr marL="0" lvl="0" indent="0" algn="l" rtl="0">
              <a:spcBef>
                <a:spcPts val="0"/>
              </a:spcBef>
              <a:spcAft>
                <a:spcPts val="0"/>
              </a:spcAft>
              <a:buNone/>
            </a:pPr>
            <a:r>
              <a:rPr lang="en-US" b="0" i="0">
                <a:solidFill>
                  <a:srgbClr val="5D6D7C"/>
                </a:solidFill>
                <a:effectLst/>
                <a:latin typeface="Lora" pitchFamily="2" charset="77"/>
              </a:rPr>
              <a:t>Huang2Qing2Tang1</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bg2"/>
                </a:solidFill>
                <a:latin typeface="+mj-lt"/>
                <a:cs typeface="+mj-cs"/>
              </a:rPr>
              <a:t>(MSK Formulary)</a:t>
            </a:r>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30</a:t>
            </a:fld>
            <a:endParaRPr lang="en-US"/>
          </a:p>
        </p:txBody>
      </p:sp>
    </p:spTree>
    <p:extLst>
      <p:ext uri="{BB962C8B-B14F-4D97-AF65-F5344CB8AC3E}">
        <p14:creationId xmlns:p14="http://schemas.microsoft.com/office/powerpoint/2010/main" val="92183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6912C9-1A9C-0B40-B8CC-8C9693251F9A}" type="slidenum">
              <a:rPr lang="en-US" smtClean="0"/>
              <a:t>31</a:t>
            </a:fld>
            <a:endParaRPr lang="en-US"/>
          </a:p>
        </p:txBody>
      </p:sp>
    </p:spTree>
    <p:extLst>
      <p:ext uri="{BB962C8B-B14F-4D97-AF65-F5344CB8AC3E}">
        <p14:creationId xmlns:p14="http://schemas.microsoft.com/office/powerpoint/2010/main" val="2816364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87E6FE52-22F0-77CC-C7F9-198B2CAAB556}"/>
            </a:ext>
          </a:extLst>
        </p:cNvPr>
        <p:cNvGrpSpPr/>
        <p:nvPr/>
      </p:nvGrpSpPr>
      <p:grpSpPr>
        <a:xfrm>
          <a:off x="0" y="0"/>
          <a:ext cx="0" cy="0"/>
          <a:chOff x="0" y="0"/>
          <a:chExt cx="0" cy="0"/>
        </a:xfrm>
      </p:grpSpPr>
      <p:sp>
        <p:nvSpPr>
          <p:cNvPr id="348" name="Google Shape;348;g8f01201e58_0_119:notes">
            <a:extLst>
              <a:ext uri="{FF2B5EF4-FFF2-40B4-BE49-F238E27FC236}">
                <a16:creationId xmlns:a16="http://schemas.microsoft.com/office/drawing/2014/main" id="{BF216AFC-2A4F-3D27-EB6D-919204F4C7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f01201e58_0_119:notes">
            <a:extLst>
              <a:ext uri="{FF2B5EF4-FFF2-40B4-BE49-F238E27FC236}">
                <a16:creationId xmlns:a16="http://schemas.microsoft.com/office/drawing/2014/main" id="{622ECAF5-C0A9-34D0-210E-4ED31CA168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506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5000"/>
              </a:lnSpc>
              <a:spcAft>
                <a:spcPts val="600"/>
              </a:spcAft>
              <a:buClr>
                <a:schemeClr val="dk2"/>
              </a:buClr>
              <a:buSzPts val="1800"/>
            </a:pPr>
            <a:r>
              <a:rPr lang="en-US" sz="1100" i="0" u="none" strike="noStrike" cap="none" dirty="0">
                <a:solidFill>
                  <a:schemeClr val="bg2"/>
                </a:solidFill>
                <a:effectLst/>
                <a:latin typeface="Oswald" pitchFamily="2" charset="77"/>
                <a:ea typeface="Inconsolata"/>
                <a:cs typeface="Inconsolata"/>
                <a:sym typeface="Inconsolata"/>
              </a:rPr>
              <a:t>Spring – more sweet &amp; spicy, less pungent to regulate liver qi, less sour if liver overstimulated (more if need to detoxify)</a:t>
            </a:r>
          </a:p>
          <a:p>
            <a:pPr>
              <a:lnSpc>
                <a:spcPct val="105000"/>
              </a:lnSpc>
              <a:spcAft>
                <a:spcPts val="600"/>
              </a:spcAft>
              <a:buClr>
                <a:schemeClr val="dk2"/>
              </a:buClr>
              <a:buSzPts val="1800"/>
            </a:pPr>
            <a:r>
              <a:rPr lang="en-US" sz="1100" dirty="0">
                <a:solidFill>
                  <a:schemeClr val="bg2"/>
                </a:solidFill>
                <a:latin typeface="Oswald" pitchFamily="2" charset="77"/>
                <a:ea typeface="Inconsolata"/>
                <a:cs typeface="Inconsolata"/>
                <a:sym typeface="Inconsolata"/>
              </a:rPr>
              <a:t>Summer – more salty &amp; cooling, to help regulate heart qi (excess sweating), less bitter (drying out) but can also be cooling</a:t>
            </a:r>
          </a:p>
          <a:p>
            <a:pPr>
              <a:lnSpc>
                <a:spcPct val="105000"/>
              </a:lnSpc>
              <a:spcAft>
                <a:spcPts val="600"/>
              </a:spcAft>
              <a:buClr>
                <a:schemeClr val="dk2"/>
              </a:buClr>
              <a:buSzPts val="1800"/>
            </a:pPr>
            <a:r>
              <a:rPr lang="en-US" sz="1100" i="0" u="none" strike="noStrike" cap="none" dirty="0">
                <a:solidFill>
                  <a:schemeClr val="bg2"/>
                </a:solidFill>
                <a:effectLst/>
                <a:latin typeface="Oswald" pitchFamily="2" charset="77"/>
                <a:ea typeface="Inconsolata"/>
                <a:cs typeface="Inconsolata"/>
                <a:sym typeface="Inconsolata"/>
              </a:rPr>
              <a:t>Autum</a:t>
            </a:r>
            <a:r>
              <a:rPr lang="en-US" sz="1100" dirty="0">
                <a:solidFill>
                  <a:schemeClr val="bg2"/>
                </a:solidFill>
                <a:latin typeface="Oswald" pitchFamily="2" charset="77"/>
                <a:ea typeface="Inconsolata"/>
                <a:cs typeface="Inconsolata"/>
                <a:sym typeface="Inconsolata"/>
              </a:rPr>
              <a:t>n – more sweet (for preparation), sour (astringent, to keep moisture), less spicy (perspiring)</a:t>
            </a:r>
          </a:p>
          <a:p>
            <a:pPr>
              <a:lnSpc>
                <a:spcPct val="105000"/>
              </a:lnSpc>
              <a:spcAft>
                <a:spcPts val="600"/>
              </a:spcAft>
              <a:buClr>
                <a:schemeClr val="dk2"/>
              </a:buClr>
              <a:buSzPts val="1800"/>
            </a:pPr>
            <a:r>
              <a:rPr lang="en-US" sz="1100" i="0" u="none" strike="noStrike" cap="none" dirty="0">
                <a:solidFill>
                  <a:schemeClr val="bg2"/>
                </a:solidFill>
                <a:effectLst/>
                <a:latin typeface="Oswald" pitchFamily="2" charset="77"/>
                <a:ea typeface="Inconsolata"/>
                <a:cs typeface="Inconsolata"/>
                <a:sym typeface="Inconsolata"/>
              </a:rPr>
              <a:t>Winter – more bitter &amp; warming,  less salty (to reduce workload on kidney); enrich yin through  </a:t>
            </a:r>
            <a:r>
              <a:rPr lang="en-US" sz="1100" i="0" dirty="0">
                <a:solidFill>
                  <a:schemeClr val="bg2"/>
                </a:solidFill>
                <a:effectLst/>
                <a:latin typeface="Oswald" pitchFamily="2" charset="77"/>
              </a:rPr>
              <a:t>appropriate fats and high protein foods</a:t>
            </a:r>
            <a:endParaRPr lang="en-US" sz="1100" i="0" u="none" strike="noStrike" cap="none" dirty="0">
              <a:solidFill>
                <a:schemeClr val="bg2"/>
              </a:solidFill>
              <a:effectLst/>
              <a:latin typeface="Oswald" pitchFamily="2" charset="77"/>
              <a:ea typeface="Inconsolata"/>
              <a:cs typeface="Inconsolata"/>
              <a:sym typeface="Inconsolata"/>
            </a:endParaRPr>
          </a:p>
          <a:p>
            <a:pPr>
              <a:lnSpc>
                <a:spcPct val="105000"/>
              </a:lnSpc>
              <a:spcAft>
                <a:spcPts val="600"/>
              </a:spcAft>
              <a:buClr>
                <a:schemeClr val="dk2"/>
              </a:buClr>
              <a:buSzPts val="1800"/>
            </a:pPr>
            <a:br>
              <a:rPr lang="en-US" sz="1000" b="0" i="0" u="none" strike="noStrike" cap="none" dirty="0">
                <a:solidFill>
                  <a:schemeClr val="bg2"/>
                </a:solidFill>
                <a:effectLst/>
                <a:latin typeface="Oswald" pitchFamily="2" charset="77"/>
                <a:ea typeface="Inconsolata"/>
                <a:cs typeface="Inconsolata"/>
                <a:sym typeface="Inconsolata"/>
              </a:rPr>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33</a:t>
            </a:fld>
            <a:endParaRPr lang="en-US"/>
          </a:p>
        </p:txBody>
      </p:sp>
    </p:spTree>
    <p:extLst>
      <p:ext uri="{BB962C8B-B14F-4D97-AF65-F5344CB8AC3E}">
        <p14:creationId xmlns:p14="http://schemas.microsoft.com/office/powerpoint/2010/main" val="260979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D29C65BF-83FB-DC8A-583E-EAA4EC1C0BE3}"/>
            </a:ext>
          </a:extLst>
        </p:cNvPr>
        <p:cNvGrpSpPr/>
        <p:nvPr/>
      </p:nvGrpSpPr>
      <p:grpSpPr>
        <a:xfrm>
          <a:off x="0" y="0"/>
          <a:ext cx="0" cy="0"/>
          <a:chOff x="0" y="0"/>
          <a:chExt cx="0" cy="0"/>
        </a:xfrm>
      </p:grpSpPr>
      <p:sp>
        <p:nvSpPr>
          <p:cNvPr id="348" name="Google Shape;348;g8f01201e58_0_119:notes">
            <a:extLst>
              <a:ext uri="{FF2B5EF4-FFF2-40B4-BE49-F238E27FC236}">
                <a16:creationId xmlns:a16="http://schemas.microsoft.com/office/drawing/2014/main" id="{E4085013-9EC6-3746-C156-442773BD49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f01201e58_0_119:notes">
            <a:extLst>
              <a:ext uri="{FF2B5EF4-FFF2-40B4-BE49-F238E27FC236}">
                <a16:creationId xmlns:a16="http://schemas.microsoft.com/office/drawing/2014/main" id="{32F634A2-0A94-AED8-5412-417BCC5530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097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Cut down works</a:t>
            </a:r>
          </a:p>
        </p:txBody>
      </p:sp>
    </p:spTree>
    <p:extLst>
      <p:ext uri="{BB962C8B-B14F-4D97-AF65-F5344CB8AC3E}">
        <p14:creationId xmlns:p14="http://schemas.microsoft.com/office/powerpoint/2010/main" val="1953837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demonize pasta over quinoa – similar glycemic load, protein </a:t>
            </a:r>
          </a:p>
          <a:p>
            <a:r>
              <a:rPr lang="en-US" dirty="0"/>
              <a:t>https://</a:t>
            </a:r>
            <a:r>
              <a:rPr lang="en-US" dirty="0" err="1"/>
              <a:t>draxe.com</a:t>
            </a:r>
            <a:r>
              <a:rPr lang="en-US" dirty="0"/>
              <a:t>/nutrition/is-pasta-healthy/</a:t>
            </a:r>
          </a:p>
          <a:p>
            <a:r>
              <a:rPr lang="en-US" dirty="0"/>
              <a:t>Full fat Greek Yogurt for Breakfast?</a:t>
            </a:r>
          </a:p>
          <a:p>
            <a:r>
              <a:rPr lang="en-US" dirty="0"/>
              <a:t>Raw kale salad massage with lemon juice for lunch?</a:t>
            </a:r>
          </a:p>
          <a:p>
            <a:r>
              <a:rPr lang="en-US" dirty="0"/>
              <a:t>Ginger Shots and Cinnamon for snack?  - can cause mouth ulcers, tongue sores, sore throat – signs of overheating in TCM</a:t>
            </a:r>
          </a:p>
          <a:p>
            <a:r>
              <a:rPr lang="en-US" dirty="0"/>
              <a:t>If Dressing for salad – add ginger to warm, or take out of icebox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74EE4-1B29-4346-9B46-D2629C9DB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0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300990" algn="l" rtl="0">
              <a:spcBef>
                <a:spcPts val="1007"/>
              </a:spcBef>
              <a:spcAft>
                <a:spcPts val="0"/>
              </a:spcAft>
            </a:pPr>
            <a:endParaRPr lang="en-US" sz="1800" b="1" i="0" u="none" strike="noStrike" dirty="0">
              <a:solidFill>
                <a:srgbClr val="333333"/>
              </a:solidFill>
              <a:effectLst/>
              <a:latin typeface="Arial" panose="020B0604020202020204" pitchFamily="34" charset="0"/>
            </a:endParaRPr>
          </a:p>
          <a:p>
            <a:pPr marL="457200" marR="300990" lvl="0" indent="-298450" algn="l" defTabSz="914400" rtl="0" eaLnBrk="1" fontAlgn="auto" latinLnBrk="0" hangingPunct="1">
              <a:lnSpc>
                <a:spcPct val="100000"/>
              </a:lnSpc>
              <a:spcBef>
                <a:spcPts val="1007"/>
              </a:spcBef>
              <a:spcAft>
                <a:spcPts val="0"/>
              </a:spcAft>
              <a:buClr>
                <a:srgbClr val="000000"/>
              </a:buClr>
              <a:buSzPts val="1100"/>
              <a:buFont typeface="Arial"/>
              <a:buChar char="●"/>
              <a:tabLst/>
              <a:defRPr/>
            </a:pPr>
            <a:endParaRPr lang="en-US" altLang="ja-JP" sz="1800" b="0" i="0" dirty="0">
              <a:solidFill>
                <a:schemeClr val="bg2"/>
              </a:solidFill>
              <a:latin typeface="Oswald" pitchFamily="2" charset="77"/>
            </a:endParaRPr>
          </a:p>
          <a:p>
            <a:pPr marR="300990" algn="l" rtl="0">
              <a:spcBef>
                <a:spcPts val="1007"/>
              </a:spcBef>
              <a:spcAft>
                <a:spcPts val="0"/>
              </a:spcAft>
            </a:pPr>
            <a:r>
              <a:rPr lang="en-US" sz="1800" b="1" i="0" u="none" strike="noStrike" dirty="0" err="1">
                <a:solidFill>
                  <a:srgbClr val="333333"/>
                </a:solidFill>
                <a:effectLst/>
                <a:latin typeface="Arial" panose="020B0604020202020204" pitchFamily="34" charset="0"/>
              </a:rPr>
              <a:t>bù</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不 </a:t>
            </a:r>
            <a:r>
              <a:rPr lang="en-US" sz="1800" b="1" i="0" u="none" strike="noStrike" dirty="0" err="1">
                <a:solidFill>
                  <a:srgbClr val="333333"/>
                </a:solidFill>
                <a:effectLst/>
                <a:latin typeface="Arial" panose="020B0604020202020204" pitchFamily="34" charset="0"/>
              </a:rPr>
              <a:t>dé</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得 </a:t>
            </a:r>
            <a:r>
              <a:rPr lang="en-US" sz="1800" b="1" i="0" u="none" strike="noStrike" dirty="0" err="1">
                <a:solidFill>
                  <a:srgbClr val="333333"/>
                </a:solidFill>
                <a:effectLst/>
                <a:latin typeface="Arial" panose="020B0604020202020204" pitchFamily="34" charset="0"/>
              </a:rPr>
              <a:t>qí</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其 </a:t>
            </a:r>
            <a:r>
              <a:rPr lang="en-US" sz="1800" b="1" i="0" u="none" strike="noStrike" dirty="0" err="1">
                <a:solidFill>
                  <a:srgbClr val="333333"/>
                </a:solidFill>
                <a:effectLst/>
                <a:latin typeface="Arial" panose="020B0604020202020204" pitchFamily="34" charset="0"/>
              </a:rPr>
              <a:t>jiàng</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醬 ， </a:t>
            </a:r>
            <a:r>
              <a:rPr lang="en-US" sz="1800" b="1" i="0" u="none" strike="noStrike" dirty="0" err="1">
                <a:solidFill>
                  <a:srgbClr val="333333"/>
                </a:solidFill>
                <a:effectLst/>
                <a:latin typeface="Arial" panose="020B0604020202020204" pitchFamily="34" charset="0"/>
              </a:rPr>
              <a:t>bù</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不 </a:t>
            </a:r>
            <a:r>
              <a:rPr lang="en-US" sz="1800" b="1" i="0" u="none" strike="noStrike" dirty="0" err="1">
                <a:solidFill>
                  <a:srgbClr val="333333"/>
                </a:solidFill>
                <a:effectLst/>
                <a:latin typeface="Arial" panose="020B0604020202020204" pitchFamily="34" charset="0"/>
              </a:rPr>
              <a:t>shí</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食</a:t>
            </a:r>
            <a:endParaRPr lang="en-US" altLang="ja-JP" sz="1800" b="1" i="0" u="none" strike="noStrike" dirty="0">
              <a:solidFill>
                <a:srgbClr val="333333"/>
              </a:solidFill>
              <a:effectLst/>
              <a:latin typeface="Arial" panose="020B0604020202020204" pitchFamily="34" charset="0"/>
            </a:endParaRPr>
          </a:p>
          <a:p>
            <a:pPr marR="300990" algn="l" rtl="0">
              <a:spcBef>
                <a:spcPts val="1007"/>
              </a:spcBef>
              <a:spcAft>
                <a:spcPts val="0"/>
              </a:spcAft>
            </a:pPr>
            <a:r>
              <a:rPr lang="en-US" altLang="ja-JP" sz="1800" b="1" i="0" u="none" strike="noStrike" dirty="0" err="1">
                <a:solidFill>
                  <a:srgbClr val="333333"/>
                </a:solidFill>
                <a:effectLst/>
                <a:latin typeface="Arial" panose="020B0604020202020204" pitchFamily="34" charset="0"/>
              </a:rPr>
              <a:t>shí</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食 </a:t>
            </a:r>
            <a:r>
              <a:rPr lang="en-US" altLang="ja-JP" sz="1800" b="1" i="0" u="none" strike="noStrike" dirty="0" err="1">
                <a:solidFill>
                  <a:srgbClr val="333333"/>
                </a:solidFill>
                <a:effectLst/>
                <a:latin typeface="Arial" panose="020B0604020202020204" pitchFamily="34" charset="0"/>
              </a:rPr>
              <a:t>yì</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饐 </a:t>
            </a:r>
            <a:r>
              <a:rPr lang="en-US" altLang="ja-JP" sz="1800" b="1" i="0" u="none" strike="noStrike" dirty="0" err="1">
                <a:solidFill>
                  <a:srgbClr val="333333"/>
                </a:solidFill>
                <a:effectLst/>
                <a:latin typeface="Arial" panose="020B0604020202020204" pitchFamily="34" charset="0"/>
              </a:rPr>
              <a:t>ér</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而 </a:t>
            </a:r>
            <a:r>
              <a:rPr lang="en-US" altLang="ja-JP" sz="1800" b="1" i="0" u="none" strike="noStrike" dirty="0" err="1">
                <a:solidFill>
                  <a:srgbClr val="333333"/>
                </a:solidFill>
                <a:effectLst/>
                <a:latin typeface="Arial" panose="020B0604020202020204" pitchFamily="34" charset="0"/>
              </a:rPr>
              <a:t>ài</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餲 ， </a:t>
            </a:r>
            <a:r>
              <a:rPr lang="en-US" altLang="ja-JP" sz="1800" b="1" i="0" u="none" strike="noStrike" dirty="0" err="1">
                <a:solidFill>
                  <a:srgbClr val="333333"/>
                </a:solidFill>
                <a:effectLst/>
                <a:latin typeface="Arial" panose="020B0604020202020204" pitchFamily="34" charset="0"/>
              </a:rPr>
              <a:t>yú</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鱼 </a:t>
            </a:r>
            <a:r>
              <a:rPr lang="en-US" altLang="ja-JP" sz="1800" b="1" i="0" u="none" strike="noStrike" dirty="0" err="1">
                <a:solidFill>
                  <a:srgbClr val="333333"/>
                </a:solidFill>
                <a:effectLst/>
                <a:latin typeface="Arial" panose="020B0604020202020204" pitchFamily="34" charset="0"/>
              </a:rPr>
              <a:t>něi</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馁 </a:t>
            </a:r>
            <a:r>
              <a:rPr lang="en-US" altLang="ja-JP" sz="1800" b="1" i="0" u="none" strike="noStrike" dirty="0" err="1">
                <a:solidFill>
                  <a:srgbClr val="333333"/>
                </a:solidFill>
                <a:effectLst/>
                <a:latin typeface="Arial" panose="020B0604020202020204" pitchFamily="34" charset="0"/>
              </a:rPr>
              <a:t>ér</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而 </a:t>
            </a:r>
            <a:r>
              <a:rPr lang="en-US" altLang="ja-JP" sz="1800" b="1" i="0" u="none" strike="noStrike" dirty="0" err="1">
                <a:solidFill>
                  <a:srgbClr val="333333"/>
                </a:solidFill>
                <a:effectLst/>
                <a:latin typeface="Arial" panose="020B0604020202020204" pitchFamily="34" charset="0"/>
              </a:rPr>
              <a:t>ròu</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肉 </a:t>
            </a:r>
            <a:r>
              <a:rPr lang="en-US" altLang="ja-JP" sz="1800" b="1" i="0" u="none" strike="noStrike" dirty="0" err="1">
                <a:solidFill>
                  <a:srgbClr val="333333"/>
                </a:solidFill>
                <a:effectLst/>
                <a:latin typeface="Arial" panose="020B0604020202020204" pitchFamily="34" charset="0"/>
              </a:rPr>
              <a:t>bài</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败 ， </a:t>
            </a:r>
            <a:r>
              <a:rPr lang="en-US" altLang="ja-JP" sz="1800" b="1" i="0" u="none" strike="noStrike" dirty="0" err="1">
                <a:solidFill>
                  <a:srgbClr val="333333"/>
                </a:solidFill>
                <a:effectLst/>
                <a:latin typeface="Arial" panose="020B0604020202020204" pitchFamily="34" charset="0"/>
              </a:rPr>
              <a:t>bù</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不 </a:t>
            </a:r>
            <a:r>
              <a:rPr lang="en-US" altLang="ja-JP" sz="1800" b="1" i="0" u="none" strike="noStrike" dirty="0" err="1">
                <a:solidFill>
                  <a:srgbClr val="333333"/>
                </a:solidFill>
                <a:effectLst/>
                <a:latin typeface="Arial" panose="020B0604020202020204" pitchFamily="34" charset="0"/>
              </a:rPr>
              <a:t>shí</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食 </a:t>
            </a:r>
            <a:r>
              <a:rPr lang="en-US" altLang="ja-JP" sz="1800" b="1" i="0" u="none" strike="noStrike" dirty="0">
                <a:solidFill>
                  <a:srgbClr val="333333"/>
                </a:solidFill>
                <a:effectLst/>
                <a:latin typeface="Arial" panose="020B0604020202020204" pitchFamily="34" charset="0"/>
              </a:rPr>
              <a:t>.</a:t>
            </a:r>
          </a:p>
          <a:p>
            <a:pPr marL="457200" marR="300990" lvl="0" indent="-298450" algn="l" defTabSz="914400" rtl="0" eaLnBrk="1" fontAlgn="auto" latinLnBrk="0" hangingPunct="1">
              <a:lnSpc>
                <a:spcPct val="100000"/>
              </a:lnSpc>
              <a:spcBef>
                <a:spcPts val="1007"/>
              </a:spcBef>
              <a:spcAft>
                <a:spcPts val="0"/>
              </a:spcAft>
              <a:buClr>
                <a:srgbClr val="000000"/>
              </a:buClr>
              <a:buSzPts val="1100"/>
              <a:buFont typeface="Arial"/>
              <a:buChar char="●"/>
              <a:tabLst/>
              <a:defRPr/>
            </a:pPr>
            <a:r>
              <a:rPr lang="en-US" sz="1800" b="0" i="0" dirty="0">
                <a:solidFill>
                  <a:schemeClr val="bg2"/>
                </a:solidFill>
                <a:latin typeface="Oswald" pitchFamily="2" charset="77"/>
              </a:rPr>
              <a:t>'</a:t>
            </a:r>
            <a:r>
              <a:rPr lang="en-US" sz="1800" b="0" i="0" dirty="0" err="1">
                <a:solidFill>
                  <a:schemeClr val="bg2"/>
                </a:solidFill>
                <a:latin typeface="Oswald" pitchFamily="2" charset="77"/>
              </a:rPr>
              <a:t>Mín</a:t>
            </a:r>
            <a:r>
              <a:rPr lang="en-US" sz="1800" b="0" i="0" dirty="0">
                <a:solidFill>
                  <a:schemeClr val="bg2"/>
                </a:solidFill>
                <a:latin typeface="Oswald" pitchFamily="2" charset="77"/>
              </a:rPr>
              <a:t> </a:t>
            </a:r>
            <a:r>
              <a:rPr lang="en-US" sz="1800" b="0" i="0" dirty="0" err="1">
                <a:solidFill>
                  <a:schemeClr val="bg2"/>
                </a:solidFill>
                <a:latin typeface="Oswald" pitchFamily="2" charset="77"/>
              </a:rPr>
              <a:t>yǐ</a:t>
            </a:r>
            <a:r>
              <a:rPr lang="en-US" sz="1800" b="0" i="0" dirty="0">
                <a:solidFill>
                  <a:schemeClr val="bg2"/>
                </a:solidFill>
                <a:latin typeface="Oswald" pitchFamily="2" charset="77"/>
              </a:rPr>
              <a:t> </a:t>
            </a:r>
            <a:r>
              <a:rPr lang="en-US" sz="1800" b="0" i="0" dirty="0" err="1">
                <a:solidFill>
                  <a:schemeClr val="bg2"/>
                </a:solidFill>
                <a:latin typeface="Oswald" pitchFamily="2" charset="77"/>
              </a:rPr>
              <a:t>shí</a:t>
            </a:r>
            <a:r>
              <a:rPr lang="en-US" sz="1800" b="0" i="0" dirty="0">
                <a:solidFill>
                  <a:schemeClr val="bg2"/>
                </a:solidFill>
                <a:latin typeface="Oswald" pitchFamily="2" charset="77"/>
              </a:rPr>
              <a:t> </a:t>
            </a:r>
            <a:r>
              <a:rPr lang="en-US" sz="1800" b="0" i="0" dirty="0" err="1">
                <a:solidFill>
                  <a:schemeClr val="bg2"/>
                </a:solidFill>
                <a:latin typeface="Oswald" pitchFamily="2" charset="77"/>
              </a:rPr>
              <a:t>wéi</a:t>
            </a:r>
            <a:r>
              <a:rPr lang="en-US" sz="1800" b="0" i="0" dirty="0">
                <a:solidFill>
                  <a:schemeClr val="bg2"/>
                </a:solidFill>
                <a:latin typeface="Oswald" pitchFamily="2" charset="77"/>
              </a:rPr>
              <a:t> </a:t>
            </a:r>
            <a:r>
              <a:rPr lang="en-US" sz="1800" b="0" i="0" dirty="0" err="1">
                <a:solidFill>
                  <a:schemeClr val="bg2"/>
                </a:solidFill>
                <a:latin typeface="Oswald" pitchFamily="2" charset="77"/>
              </a:rPr>
              <a:t>tiān</a:t>
            </a:r>
            <a:r>
              <a:rPr lang="en-US" sz="1800" b="0" i="0" dirty="0">
                <a:solidFill>
                  <a:schemeClr val="bg2"/>
                </a:solidFill>
                <a:latin typeface="Oswald" pitchFamily="2" charset="77"/>
              </a:rPr>
              <a:t>' </a:t>
            </a:r>
            <a:endParaRPr lang="en-US" sz="3200" dirty="0"/>
          </a:p>
          <a:p>
            <a:pPr marR="300990" algn="l" rtl="0">
              <a:spcBef>
                <a:spcPts val="1007"/>
              </a:spcBef>
              <a:spcAft>
                <a:spcPts val="0"/>
              </a:spcAft>
            </a:pPr>
            <a:endParaRPr lang="en-US" altLang="ja-JP" sz="1800" b="1" i="0" u="none" strike="noStrike" dirty="0">
              <a:solidFill>
                <a:srgbClr val="333333"/>
              </a:solidFill>
              <a:effectLst/>
              <a:latin typeface="Arial" panose="020B0604020202020204" pitchFamily="34" charset="0"/>
            </a:endParaRPr>
          </a:p>
          <a:p>
            <a:pPr marR="300990" algn="l" rtl="0">
              <a:spcBef>
                <a:spcPts val="1007"/>
              </a:spcBef>
              <a:spcAft>
                <a:spcPts val="0"/>
              </a:spcAft>
            </a:pPr>
            <a:endParaRPr lang="en-US" sz="1800" b="1" i="0" u="none" strike="noStrike" dirty="0">
              <a:solidFill>
                <a:srgbClr val="333333"/>
              </a:solidFill>
              <a:effectLst/>
              <a:latin typeface="Arial" panose="020B0604020202020204" pitchFamily="34" charset="0"/>
            </a:endParaRPr>
          </a:p>
          <a:p>
            <a:pPr marR="300990" algn="l" rtl="0">
              <a:spcBef>
                <a:spcPts val="1007"/>
              </a:spcBef>
              <a:spcAft>
                <a:spcPts val="0"/>
              </a:spcAft>
            </a:pPr>
            <a:r>
              <a:rPr lang="en-US" sz="1800" b="1" i="0" u="none" strike="noStrike" dirty="0">
                <a:solidFill>
                  <a:srgbClr val="333333"/>
                </a:solidFill>
                <a:effectLst/>
                <a:latin typeface="Arial" panose="020B0604020202020204" pitchFamily="34" charset="0"/>
              </a:rPr>
              <a:t>When food is fresh, i.e., just harvested fruit, or scallions and </a:t>
            </a:r>
            <a:r>
              <a:rPr lang="en-US" sz="1800" b="1" i="0" u="none" strike="noStrike" dirty="0" err="1">
                <a:solidFill>
                  <a:srgbClr val="333333"/>
                </a:solidFill>
                <a:effectLst/>
                <a:latin typeface="Arial" panose="020B0604020202020204" pitchFamily="34" charset="0"/>
              </a:rPr>
              <a:t>bok</a:t>
            </a:r>
            <a:r>
              <a:rPr lang="en-US" sz="1800" b="1" i="0" u="none" strike="noStrike" dirty="0">
                <a:solidFill>
                  <a:srgbClr val="333333"/>
                </a:solidFill>
                <a:effectLst/>
                <a:latin typeface="Arial" panose="020B0604020202020204" pitchFamily="34" charset="0"/>
              </a:rPr>
              <a:t> choy, or freshly-ground wheat, </a:t>
            </a:r>
            <a:endParaRPr lang="en-US" b="0" i="0" u="none" strike="noStrike" dirty="0">
              <a:solidFill>
                <a:srgbClr val="000000"/>
              </a:solidFill>
              <a:effectLst/>
            </a:endParaRPr>
          </a:p>
          <a:p>
            <a:pPr marR="365163" algn="l" rtl="0">
              <a:spcBef>
                <a:spcPts val="197"/>
              </a:spcBef>
              <a:spcAft>
                <a:spcPts val="0"/>
              </a:spcAft>
            </a:pPr>
            <a:r>
              <a:rPr lang="en-US" sz="1800" b="1" i="0" u="none" strike="noStrike" dirty="0">
                <a:solidFill>
                  <a:srgbClr val="333333"/>
                </a:solidFill>
                <a:effectLst/>
                <a:latin typeface="Arial" panose="020B0604020202020204" pitchFamily="34" charset="0"/>
              </a:rPr>
              <a:t>the Chinese believe these foods have more Qi (in this context Qi means "life force or vitality.") </a:t>
            </a:r>
            <a:endParaRPr lang="en-US" b="0" i="0" u="none" strike="noStrike" dirty="0">
              <a:solidFill>
                <a:srgbClr val="000000"/>
              </a:solidFill>
              <a:effectLst/>
            </a:endParaRPr>
          </a:p>
          <a:p>
            <a:pPr algn="l"/>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2274EE4-1B29-4346-9B46-D2629C9DBA1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3000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4283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Spice (or 13 spice) Powder (previously only found in herbal apothecary)</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45</a:t>
            </a:fld>
            <a:endParaRPr lang="en-US"/>
          </a:p>
        </p:txBody>
      </p:sp>
    </p:spTree>
    <p:extLst>
      <p:ext uri="{BB962C8B-B14F-4D97-AF65-F5344CB8AC3E}">
        <p14:creationId xmlns:p14="http://schemas.microsoft.com/office/powerpoint/2010/main" val="316368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f01201e5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 of genus species </a:t>
            </a:r>
            <a:r>
              <a:rPr lang="en-US" dirty="0" err="1"/>
              <a:t>dictacting</a:t>
            </a:r>
            <a:r>
              <a:rPr lang="en-US" dirty="0"/>
              <a:t> function</a:t>
            </a:r>
          </a:p>
        </p:txBody>
      </p:sp>
    </p:spTree>
    <p:extLst>
      <p:ext uri="{BB962C8B-B14F-4D97-AF65-F5344CB8AC3E}">
        <p14:creationId xmlns:p14="http://schemas.microsoft.com/office/powerpoint/2010/main" val="1281699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spcBef>
                <a:spcPts val="0"/>
              </a:spcBef>
              <a:spcAft>
                <a:spcPts val="2100"/>
              </a:spcAft>
            </a:pPr>
            <a:r>
              <a:rPr lang="en-US" sz="1800" b="1" i="0" u="none" strike="noStrike" dirty="0">
                <a:solidFill>
                  <a:srgbClr val="173821"/>
                </a:solidFill>
                <a:effectLst/>
                <a:latin typeface="Arial" panose="020B0604020202020204" pitchFamily="34" charset="0"/>
              </a:rPr>
              <a:t>Accessible and effective, found in modern grocery store</a:t>
            </a:r>
          </a:p>
          <a:p>
            <a:pPr algn="l" rtl="0">
              <a:spcBef>
                <a:spcPts val="0"/>
              </a:spcBef>
              <a:spcAft>
                <a:spcPts val="2100"/>
              </a:spcAft>
            </a:pPr>
            <a:r>
              <a:rPr lang="en-US" sz="1800" b="1" i="0" u="none" strike="noStrike" dirty="0">
                <a:solidFill>
                  <a:srgbClr val="173821"/>
                </a:solidFill>
                <a:effectLst/>
                <a:latin typeface="Arial" panose="020B0604020202020204" pitchFamily="34" charset="0"/>
              </a:rPr>
              <a:t>-Ginger</a:t>
            </a:r>
            <a:r>
              <a:rPr lang="en-US" sz="1800" b="0" i="0" u="none" strike="noStrike" dirty="0">
                <a:solidFill>
                  <a:srgbClr val="173821"/>
                </a:solidFill>
                <a:effectLst/>
                <a:latin typeface="Arial" panose="020B0604020202020204" pitchFamily="34" charset="0"/>
              </a:rPr>
              <a:t>.  Yum!  This warm herb is incredibly effective for nausea and vomiting. It’s frequently used by people undergoing chemotherapy to control nausea. Ginger can also stop a cough, and can fight off a cold in its early stages.  The papery skin of the ginger root is used in Chinese medicine to drain edema (water swelling) and induce urination.</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-Cinnamon</a:t>
            </a:r>
            <a:r>
              <a:rPr lang="en-US" sz="1800" b="0" i="0" u="none" strike="noStrike" dirty="0">
                <a:solidFill>
                  <a:srgbClr val="173821"/>
                </a:solidFill>
                <a:effectLst/>
                <a:latin typeface="Arial" panose="020B0604020202020204" pitchFamily="34" charset="0"/>
              </a:rPr>
              <a:t> is also a warm herb that can also help you fight off a cold.  Its warming effects are helpful for joint pain that gets worse in the cold weather.  Cinnamon has mild antibiotic and diuretic (drains water) effects.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-Scallions,</a:t>
            </a:r>
            <a:r>
              <a:rPr lang="en-US" sz="1800" b="0" i="0" u="none" strike="noStrike" dirty="0">
                <a:solidFill>
                  <a:srgbClr val="173821"/>
                </a:solidFill>
                <a:effectLst/>
                <a:latin typeface="Arial" panose="020B0604020202020204" pitchFamily="34" charset="0"/>
              </a:rPr>
              <a:t> when mixed with ginger in a warm broth, are perfect for the first stages of a cold.  Scallions are hot enough to drain nasal congestion and to induce sweating, which often heads off a cold before it starts.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-Mint</a:t>
            </a:r>
            <a:r>
              <a:rPr lang="en-US" sz="1800" b="0" i="0" u="none" strike="noStrike" dirty="0">
                <a:solidFill>
                  <a:srgbClr val="173821"/>
                </a:solidFill>
                <a:effectLst/>
                <a:latin typeface="Arial" panose="020B0604020202020204" pitchFamily="34" charset="0"/>
              </a:rPr>
              <a:t> is a cool herb that works well for colds and flu that are accompanied by a fever, headache, cough and sore throat.  Mint is also used to bring an early rash to the surface of the skin, so it can heal faster.</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-Chrysanthemum flowers</a:t>
            </a:r>
            <a:r>
              <a:rPr lang="en-US" sz="1800" b="0" i="0" u="none" strike="noStrike" dirty="0">
                <a:solidFill>
                  <a:srgbClr val="173821"/>
                </a:solidFill>
                <a:effectLst/>
                <a:latin typeface="Arial" panose="020B0604020202020204" pitchFamily="34" charset="0"/>
              </a:rPr>
              <a:t>, which are usually found in tea is good for red, painful, dry eyes.  It can help with blurry vision, tearing, and mild dizziness.  There is some research that indicated this herb may be useful in lowering high blood pressure.</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-Mung beans</a:t>
            </a:r>
            <a:r>
              <a:rPr lang="en-US" sz="1800" b="0" i="0" u="none" strike="noStrike" dirty="0">
                <a:solidFill>
                  <a:srgbClr val="173821"/>
                </a:solidFill>
                <a:effectLst/>
                <a:latin typeface="Arial" panose="020B0604020202020204" pitchFamily="34" charset="0"/>
              </a:rPr>
              <a:t> clear something called </a:t>
            </a:r>
            <a:r>
              <a:rPr lang="en-US" sz="1800" b="0" i="0" u="none" strike="noStrike" dirty="0" err="1">
                <a:solidFill>
                  <a:srgbClr val="173821"/>
                </a:solidFill>
                <a:effectLst/>
                <a:latin typeface="Arial" panose="020B0604020202020204" pitchFamily="34" charset="0"/>
              </a:rPr>
              <a:t>Summerheat</a:t>
            </a:r>
            <a:r>
              <a:rPr lang="en-US" sz="1800" b="0" i="0" u="none" strike="noStrike" dirty="0">
                <a:solidFill>
                  <a:srgbClr val="173821"/>
                </a:solidFill>
                <a:effectLst/>
                <a:latin typeface="Arial" panose="020B0604020202020204" pitchFamily="34" charset="0"/>
              </a:rPr>
              <a:t>, which is similar to heat exhaustion.  Boil the beans and drink the water to get rid of that blah nauseous feeling you get on the hottest, most humid days of the summer.</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-Watermelon</a:t>
            </a:r>
            <a:r>
              <a:rPr lang="en-US" sz="1800" b="0" i="0" u="none" strike="noStrike" dirty="0">
                <a:solidFill>
                  <a:srgbClr val="173821"/>
                </a:solidFill>
                <a:effectLst/>
                <a:latin typeface="Arial" panose="020B0604020202020204" pitchFamily="34" charset="0"/>
              </a:rPr>
              <a:t> is also great for </a:t>
            </a:r>
            <a:r>
              <a:rPr lang="en-US" sz="1800" b="0" i="0" u="none" strike="noStrike" dirty="0" err="1">
                <a:solidFill>
                  <a:srgbClr val="173821"/>
                </a:solidFill>
                <a:effectLst/>
                <a:latin typeface="Arial" panose="020B0604020202020204" pitchFamily="34" charset="0"/>
              </a:rPr>
              <a:t>Summerheat</a:t>
            </a:r>
            <a:r>
              <a:rPr lang="en-US" sz="1800" b="0" i="0" u="none" strike="noStrike" dirty="0">
                <a:solidFill>
                  <a:srgbClr val="173821"/>
                </a:solidFill>
                <a:effectLst/>
                <a:latin typeface="Arial" panose="020B0604020202020204" pitchFamily="34" charset="0"/>
              </a:rPr>
              <a:t>.  In addition, it generates fluids and alleviates thirst.</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a:t>
            </a:r>
            <a:r>
              <a:rPr lang="en-US" sz="1800" b="1" i="0" u="none" strike="noStrike" dirty="0" err="1">
                <a:solidFill>
                  <a:srgbClr val="173821"/>
                </a:solidFill>
                <a:effectLst/>
                <a:latin typeface="Arial" panose="020B0604020202020204" pitchFamily="34" charset="0"/>
              </a:rPr>
              <a:t>Aduki</a:t>
            </a:r>
            <a:r>
              <a:rPr lang="en-US" sz="1800" b="1" i="0" u="none" strike="noStrike" dirty="0">
                <a:solidFill>
                  <a:srgbClr val="173821"/>
                </a:solidFill>
                <a:effectLst/>
                <a:latin typeface="Arial" panose="020B0604020202020204" pitchFamily="34" charset="0"/>
              </a:rPr>
              <a:t> beans</a:t>
            </a:r>
            <a:r>
              <a:rPr lang="en-US" sz="1800" b="0" i="0" u="none" strike="noStrike" dirty="0">
                <a:solidFill>
                  <a:srgbClr val="173821"/>
                </a:solidFill>
                <a:effectLst/>
                <a:latin typeface="Arial" panose="020B0604020202020204" pitchFamily="34" charset="0"/>
              </a:rPr>
              <a:t> look like small pinto beans.  They can be used to clear heat and drain dampness through urination.  Dampness is a condition in which your body doesn’t metabolize fluids very well, and can cause problems like edema and urinary problems.</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-While not usually found at the grocery store, </a:t>
            </a:r>
            <a:r>
              <a:rPr lang="en-US" sz="1800" b="1" i="0" u="none" strike="noStrike" dirty="0">
                <a:solidFill>
                  <a:srgbClr val="173821"/>
                </a:solidFill>
                <a:effectLst/>
                <a:latin typeface="Arial" panose="020B0604020202020204" pitchFamily="34" charset="0"/>
              </a:rPr>
              <a:t>hemp seeds</a:t>
            </a:r>
            <a:r>
              <a:rPr lang="en-US" sz="1800" b="0" i="0" u="none" strike="noStrike" dirty="0">
                <a:solidFill>
                  <a:srgbClr val="173821"/>
                </a:solidFill>
                <a:effectLst/>
                <a:latin typeface="Arial" panose="020B0604020202020204" pitchFamily="34" charset="0"/>
              </a:rPr>
              <a:t> are slightly oily and moistening, and are used in Chinese medicine for constipation.  So don’t throw those seeds away!</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-Dried tangerine peel</a:t>
            </a:r>
            <a:r>
              <a:rPr lang="en-US" sz="1800" b="0" i="0" u="none" strike="noStrike" dirty="0">
                <a:solidFill>
                  <a:srgbClr val="173821"/>
                </a:solidFill>
                <a:effectLst/>
                <a:latin typeface="Arial" panose="020B0604020202020204" pitchFamily="34" charset="0"/>
              </a:rPr>
              <a:t> sounds gross, but it is used as a digestive aid for bloating, belching, nausea, and vomiting.  It is also effective for drying phlegm.  Put small pieces (1/2 inch or so) into tea.</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a:t>
            </a:r>
            <a:r>
              <a:rPr lang="en-US" sz="1800" b="1" i="0" u="none" strike="noStrike" dirty="0" err="1">
                <a:solidFill>
                  <a:srgbClr val="173821"/>
                </a:solidFill>
                <a:effectLst/>
                <a:latin typeface="Arial" panose="020B0604020202020204" pitchFamily="34" charset="0"/>
              </a:rPr>
              <a:t>Tumeric</a:t>
            </a:r>
            <a:r>
              <a:rPr lang="en-US" sz="1800" b="0" i="0" u="none" strike="noStrike" dirty="0">
                <a:solidFill>
                  <a:srgbClr val="173821"/>
                </a:solidFill>
                <a:effectLst/>
                <a:latin typeface="Arial" panose="020B0604020202020204" pitchFamily="34" charset="0"/>
              </a:rPr>
              <a:t>, which is found in the spice aisle of the grocery store, can be effective for lowering cholesterol.</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-Chinese wolfberries</a:t>
            </a:r>
            <a:r>
              <a:rPr lang="en-US" sz="1800" b="0" i="0" u="none" strike="noStrike" dirty="0">
                <a:solidFill>
                  <a:srgbClr val="173821"/>
                </a:solidFill>
                <a:effectLst/>
                <a:latin typeface="Arial" panose="020B0604020202020204" pitchFamily="34" charset="0"/>
              </a:rPr>
              <a:t>, also know as Goji berries are getting a lot of attention in health food circles as a miracle food.  In Chinese medicine, they’re used to nourish Kidney and Liver Yin, moisten the Lungs, especially when you have a chronic dry cough.  Goji berries are also used for eye and vision problems.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-Chinese dates</a:t>
            </a:r>
            <a:r>
              <a:rPr lang="en-US" sz="1800" b="0" i="0" u="none" strike="noStrike" dirty="0">
                <a:solidFill>
                  <a:srgbClr val="173821"/>
                </a:solidFill>
                <a:effectLst/>
                <a:latin typeface="Arial" panose="020B0604020202020204" pitchFamily="34" charset="0"/>
              </a:rPr>
              <a:t> are very nourishing in nature.  They’re used in Chinese medicine for overall weakness, shortness of breath, poor appetite, and for calming.</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-You may think of </a:t>
            </a:r>
            <a:r>
              <a:rPr lang="en-US" sz="1800" b="1" i="0" u="none" strike="noStrike" dirty="0">
                <a:solidFill>
                  <a:srgbClr val="173821"/>
                </a:solidFill>
                <a:effectLst/>
                <a:latin typeface="Arial" panose="020B0604020202020204" pitchFamily="34" charset="0"/>
              </a:rPr>
              <a:t>walnuts</a:t>
            </a:r>
            <a:r>
              <a:rPr lang="en-US" sz="1800" b="0" i="0" u="none" strike="noStrike" dirty="0">
                <a:solidFill>
                  <a:srgbClr val="173821"/>
                </a:solidFill>
                <a:effectLst/>
                <a:latin typeface="Arial" panose="020B0604020202020204" pitchFamily="34" charset="0"/>
              </a:rPr>
              <a:t> as being the perfect chocolate chip cookie ingredient.  However, walnuts also strengthen your Kidney and moisten your intestines.  I recommend walnuts (not necessarily in cookies) to my patients who have constipation.</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-Like walnuts, </a:t>
            </a:r>
            <a:r>
              <a:rPr lang="en-US" sz="1800" b="1" i="0" u="none" strike="noStrike" dirty="0">
                <a:solidFill>
                  <a:srgbClr val="173821"/>
                </a:solidFill>
                <a:effectLst/>
                <a:latin typeface="Arial" panose="020B0604020202020204" pitchFamily="34" charset="0"/>
              </a:rPr>
              <a:t>black sesame seeds</a:t>
            </a:r>
            <a:r>
              <a:rPr lang="en-US" sz="1800" b="0" i="0" u="none" strike="noStrike" dirty="0">
                <a:solidFill>
                  <a:srgbClr val="173821"/>
                </a:solidFill>
                <a:effectLst/>
                <a:latin typeface="Arial" panose="020B0604020202020204" pitchFamily="34" charset="0"/>
              </a:rPr>
              <a:t> also moisten your intestines are can be used for constipation.  They also nourish your Kidney and Liver, and can help with blurred vision, tinnitus, and dizziness.</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-Look in the fungi section of the store for </a:t>
            </a:r>
            <a:r>
              <a:rPr lang="en-US" sz="1800" b="1" i="0" u="none" strike="noStrike" dirty="0">
                <a:solidFill>
                  <a:srgbClr val="173821"/>
                </a:solidFill>
                <a:effectLst/>
                <a:latin typeface="Arial" panose="020B0604020202020204" pitchFamily="34" charset="0"/>
              </a:rPr>
              <a:t>wood ear mushrooms</a:t>
            </a:r>
            <a:r>
              <a:rPr lang="en-US" sz="1800" b="0" i="0" u="none" strike="noStrike" dirty="0">
                <a:solidFill>
                  <a:srgbClr val="173821"/>
                </a:solidFill>
                <a:effectLst/>
                <a:latin typeface="Arial" panose="020B0604020202020204" pitchFamily="34" charset="0"/>
              </a:rPr>
              <a:t>.  They moisten your Lungs and are good for a chronic, dry cough.  Eat them in stir fried dishes.</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-Got parasites?  Try </a:t>
            </a:r>
            <a:r>
              <a:rPr lang="en-US" sz="1800" b="1" i="0" u="none" strike="noStrike" dirty="0">
                <a:solidFill>
                  <a:srgbClr val="173821"/>
                </a:solidFill>
                <a:effectLst/>
                <a:latin typeface="Arial" panose="020B0604020202020204" pitchFamily="34" charset="0"/>
              </a:rPr>
              <a:t>pumpkin seeds</a:t>
            </a:r>
            <a:r>
              <a:rPr lang="en-US" sz="1800" b="0" i="0" u="none" strike="noStrike" dirty="0">
                <a:solidFill>
                  <a:srgbClr val="173821"/>
                </a:solidFill>
                <a:effectLst/>
                <a:latin typeface="Arial" panose="020B0604020202020204" pitchFamily="34" charset="0"/>
              </a:rPr>
              <a:t>.  They’re used in Chinese medicine for tape worms and round worms.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-Garlic</a:t>
            </a:r>
            <a:r>
              <a:rPr lang="en-US" sz="1800" b="0" i="0" u="none" strike="noStrike" dirty="0">
                <a:solidFill>
                  <a:srgbClr val="173821"/>
                </a:solidFill>
                <a:effectLst/>
                <a:latin typeface="Arial" panose="020B0604020202020204" pitchFamily="34" charset="0"/>
              </a:rPr>
              <a:t> is also used for parasites, especially hook and pinworms.  Its antimicrobial effects also make garlic a good choice for food poisoning from shellfish.</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-Also found in the spice aisle, </a:t>
            </a:r>
            <a:r>
              <a:rPr lang="en-US" sz="1800" b="1" i="0" u="none" strike="noStrike" dirty="0">
                <a:solidFill>
                  <a:srgbClr val="173821"/>
                </a:solidFill>
                <a:effectLst/>
                <a:latin typeface="Arial" panose="020B0604020202020204" pitchFamily="34" charset="0"/>
              </a:rPr>
              <a:t>alum</a:t>
            </a:r>
            <a:r>
              <a:rPr lang="en-US" sz="1800" b="0" i="0" u="none" strike="noStrike" dirty="0">
                <a:solidFill>
                  <a:srgbClr val="173821"/>
                </a:solidFill>
                <a:effectLst/>
                <a:latin typeface="Arial" panose="020B0604020202020204" pitchFamily="34" charset="0"/>
              </a:rPr>
              <a:t> can be used as an external wash. For scabies, ringworm, damp and red rashes, and minor skin infections.</a:t>
            </a:r>
            <a:endParaRPr lang="en-US" b="0" i="0" u="none" strike="noStrike" dirty="0">
              <a:solidFill>
                <a:srgbClr val="000000"/>
              </a:solidFill>
              <a:effectLst/>
            </a:endParaRPr>
          </a:p>
          <a:p>
            <a:r>
              <a:rPr lang="en-US" sz="1800" b="1" i="0" u="none" strike="noStrike" dirty="0">
                <a:solidFill>
                  <a:srgbClr val="173821"/>
                </a:solidFill>
                <a:effectLst/>
                <a:latin typeface="Arial" panose="020B0604020202020204" pitchFamily="34" charset="0"/>
              </a:rPr>
              <a:t>-Mulberry fruit</a:t>
            </a:r>
            <a:r>
              <a:rPr lang="en-US" sz="1800" b="0" i="0" u="none" strike="noStrike" dirty="0">
                <a:solidFill>
                  <a:srgbClr val="173821"/>
                </a:solidFill>
                <a:effectLst/>
                <a:latin typeface="Arial" panose="020B0604020202020204" pitchFamily="34" charset="0"/>
              </a:rPr>
              <a:t> looks a little like large black raspberries.  While not found in all grocery stores, most will carry mulberries when they’re in season.  They can be used to nourish Blood and Yin, as a way to treat dizziness, tinnitus, insomnia, premature graying of your hair, and constipation in the elderly.  Mulberries make a great addition to a fruit compote, which when combined with other fruits, is moistening in nature.</a:t>
            </a: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48</a:t>
            </a:fld>
            <a:endParaRPr lang="en-US"/>
          </a:p>
        </p:txBody>
      </p:sp>
    </p:spTree>
    <p:extLst>
      <p:ext uri="{BB962C8B-B14F-4D97-AF65-F5344CB8AC3E}">
        <p14:creationId xmlns:p14="http://schemas.microsoft.com/office/powerpoint/2010/main" val="1263329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immune boosting soup highlights mushrooms and </a:t>
            </a:r>
            <a:r>
              <a:rPr lang="en-US" dirty="0" err="1"/>
              <a:t>astralagus</a:t>
            </a:r>
            <a:r>
              <a:rPr lang="en-US" dirty="0"/>
              <a:t>, imparting a direct immunomodulatory effect, improving innate immunity when the system is down, and offering cancer-fighting properties. The warming spices and alimental vegetables pack a further punk against common infections. The broth base is deeply nourishing.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Dang3Shen – tastes and looks like </a:t>
            </a:r>
            <a:r>
              <a:rPr lang="en-US" dirty="0" err="1"/>
              <a:t>parnip</a:t>
            </a:r>
            <a:r>
              <a:rPr lang="en-US" dirty="0"/>
              <a:t> </a:t>
            </a:r>
          </a:p>
          <a:p>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50</a:t>
            </a:fld>
            <a:endParaRPr lang="en-US"/>
          </a:p>
        </p:txBody>
      </p:sp>
    </p:spTree>
    <p:extLst>
      <p:ext uri="{BB962C8B-B14F-4D97-AF65-F5344CB8AC3E}">
        <p14:creationId xmlns:p14="http://schemas.microsoft.com/office/powerpoint/2010/main" val="436783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Shabu Shabu</a:t>
            </a:r>
          </a:p>
          <a:p>
            <a:r>
              <a:rPr lang="en-US" sz="1200" b="0" i="0" u="none" strike="noStrike" kern="1200" dirty="0" err="1">
                <a:solidFill>
                  <a:schemeClr val="tx1"/>
                </a:solidFill>
                <a:effectLst/>
                <a:latin typeface="+mn-lt"/>
                <a:ea typeface="+mn-ea"/>
                <a:cs typeface="+mn-cs"/>
              </a:rPr>
              <a:t>Yasiaya</a:t>
            </a:r>
            <a:r>
              <a:rPr lang="en-US" sz="1200" b="0" i="0" u="none" strike="noStrike" kern="1200" dirty="0">
                <a:solidFill>
                  <a:schemeClr val="tx1"/>
                </a:solidFill>
                <a:effectLst/>
                <a:latin typeface="+mn-lt"/>
                <a:ea typeface="+mn-ea"/>
                <a:cs typeface="+mn-cs"/>
              </a:rPr>
              <a:t> Shabu Shabu (Northern Blvd Little Neck)</a:t>
            </a:r>
          </a:p>
          <a:p>
            <a:r>
              <a:rPr lang="en-US" sz="1200" b="0" i="0" u="none" strike="noStrike" kern="1200" dirty="0">
                <a:solidFill>
                  <a:schemeClr val="tx1"/>
                </a:solidFill>
                <a:effectLst/>
                <a:latin typeface="+mn-lt"/>
                <a:ea typeface="+mn-ea"/>
                <a:cs typeface="+mn-cs"/>
              </a:rPr>
              <a:t>Spring Shabu Shabu (Flushing)</a:t>
            </a:r>
          </a:p>
          <a:p>
            <a:r>
              <a:rPr lang="en-US" sz="1200" b="0" i="0" u="none" strike="noStrike" kern="1200" dirty="0" err="1">
                <a:solidFill>
                  <a:schemeClr val="tx1"/>
                </a:solidFill>
                <a:effectLst/>
                <a:latin typeface="+mn-lt"/>
                <a:ea typeface="+mn-ea"/>
                <a:cs typeface="+mn-cs"/>
              </a:rPr>
              <a:t>Dolar</a:t>
            </a:r>
            <a:r>
              <a:rPr lang="en-US" sz="1200" b="0" i="0" u="none" strike="noStrike" kern="1200" dirty="0">
                <a:solidFill>
                  <a:schemeClr val="tx1"/>
                </a:solidFill>
                <a:effectLst/>
                <a:latin typeface="+mn-lt"/>
                <a:ea typeface="+mn-ea"/>
                <a:cs typeface="+mn-cs"/>
              </a:rPr>
              <a:t> Shop - Flushing </a:t>
            </a:r>
          </a:p>
          <a:p>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51</a:t>
            </a:fld>
            <a:endParaRPr lang="en-US"/>
          </a:p>
        </p:txBody>
      </p:sp>
    </p:spTree>
    <p:extLst>
      <p:ext uri="{BB962C8B-B14F-4D97-AF65-F5344CB8AC3E}">
        <p14:creationId xmlns:p14="http://schemas.microsoft.com/office/powerpoint/2010/main" val="1672831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6F2CB14F-9D67-7F6B-A3E7-39CF6DFCDD85}"/>
            </a:ext>
          </a:extLst>
        </p:cNvPr>
        <p:cNvGrpSpPr/>
        <p:nvPr/>
      </p:nvGrpSpPr>
      <p:grpSpPr>
        <a:xfrm>
          <a:off x="0" y="0"/>
          <a:ext cx="0" cy="0"/>
          <a:chOff x="0" y="0"/>
          <a:chExt cx="0" cy="0"/>
        </a:xfrm>
      </p:grpSpPr>
      <p:sp>
        <p:nvSpPr>
          <p:cNvPr id="269" name="Google Shape;269;g8f01201e58_0_66:notes">
            <a:extLst>
              <a:ext uri="{FF2B5EF4-FFF2-40B4-BE49-F238E27FC236}">
                <a16:creationId xmlns:a16="http://schemas.microsoft.com/office/drawing/2014/main" id="{BC5588D6-6443-D143-B539-C9A5AE4965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a:extLst>
              <a:ext uri="{FF2B5EF4-FFF2-40B4-BE49-F238E27FC236}">
                <a16:creationId xmlns:a16="http://schemas.microsoft.com/office/drawing/2014/main" id="{3E87C91B-D854-73D6-4A8E-E68018AEB0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101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561C5-DC4E-9A46-B1DC-71893F2931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4054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93138BE1-8255-1199-8169-5512B0BD1AC9}"/>
            </a:ext>
          </a:extLst>
        </p:cNvPr>
        <p:cNvGrpSpPr/>
        <p:nvPr/>
      </p:nvGrpSpPr>
      <p:grpSpPr>
        <a:xfrm>
          <a:off x="0" y="0"/>
          <a:ext cx="0" cy="0"/>
          <a:chOff x="0" y="0"/>
          <a:chExt cx="0" cy="0"/>
        </a:xfrm>
      </p:grpSpPr>
      <p:sp>
        <p:nvSpPr>
          <p:cNvPr id="269" name="Google Shape;269;g8f01201e58_0_66:notes">
            <a:extLst>
              <a:ext uri="{FF2B5EF4-FFF2-40B4-BE49-F238E27FC236}">
                <a16:creationId xmlns:a16="http://schemas.microsoft.com/office/drawing/2014/main" id="{CA9B6171-C730-571F-35F6-98435BE0FC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a:extLst>
              <a:ext uri="{FF2B5EF4-FFF2-40B4-BE49-F238E27FC236}">
                <a16:creationId xmlns:a16="http://schemas.microsoft.com/office/drawing/2014/main" id="{A137A248-20C5-0F46-7000-DA8E9EC80C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038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E2434E5C-67D7-4509-AA8D-F07BEDD18D12}"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68</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
        <p:nvSpPr>
          <p:cNvPr id="306179" name="Rectangle 7"/>
          <p:cNvSpPr txBox="1">
            <a:spLocks noGrp="1" noChangeArrowheads="1"/>
          </p:cNvSpPr>
          <p:nvPr/>
        </p:nvSpPr>
        <p:spPr bwMode="auto">
          <a:xfrm>
            <a:off x="4144963" y="9120188"/>
            <a:ext cx="3170237" cy="481012"/>
          </a:xfrm>
          <a:prstGeom prst="rect">
            <a:avLst/>
          </a:prstGeom>
          <a:noFill/>
          <a:ln w="9525">
            <a:noFill/>
            <a:miter lim="800000"/>
            <a:headEnd/>
            <a:tailEnd/>
          </a:ln>
        </p:spPr>
        <p:txBody>
          <a:bodyPr lIns="95723" tIns="47861" rIns="95723" bIns="47861" anchor="b"/>
          <a:lstStyle/>
          <a:p>
            <a:pPr marL="0" marR="0" lvl="0" indent="0" algn="r" defTabSz="957263" rtl="0" eaLnBrk="0" fontAlgn="base" latinLnBrk="0" hangingPunct="0">
              <a:lnSpc>
                <a:spcPct val="100000"/>
              </a:lnSpc>
              <a:spcBef>
                <a:spcPct val="0"/>
              </a:spcBef>
              <a:spcAft>
                <a:spcPct val="0"/>
              </a:spcAft>
              <a:buClrTx/>
              <a:buSzTx/>
              <a:buFontTx/>
              <a:buNone/>
              <a:tabLst/>
              <a:defRPr/>
            </a:pPr>
            <a:fld id="{37E74C13-7592-41C4-8ABB-55AFAE007303}" type="slidenum">
              <a:rPr kumimoji="0" lang="zh-TW" altLang="en-US" sz="1300" b="0" i="0" u="none" strike="noStrike" kern="1200" cap="none" spc="0" normalizeH="0" baseline="0" noProof="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68</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
        <p:nvSpPr>
          <p:cNvPr id="306180" name="Rectangle 7"/>
          <p:cNvSpPr txBox="1">
            <a:spLocks noGrp="1" noChangeArrowheads="1"/>
          </p:cNvSpPr>
          <p:nvPr/>
        </p:nvSpPr>
        <p:spPr bwMode="auto">
          <a:xfrm>
            <a:off x="4144963" y="9120188"/>
            <a:ext cx="3170237" cy="481012"/>
          </a:xfrm>
          <a:prstGeom prst="rect">
            <a:avLst/>
          </a:prstGeom>
          <a:noFill/>
          <a:ln w="9525">
            <a:noFill/>
            <a:miter lim="800000"/>
            <a:headEnd/>
            <a:tailEnd/>
          </a:ln>
        </p:spPr>
        <p:txBody>
          <a:bodyPr lIns="95723" tIns="47861" rIns="95723" bIns="47861" anchor="b"/>
          <a:lstStyle/>
          <a:p>
            <a:pPr marL="0" marR="0" lvl="0" indent="0" algn="r" defTabSz="957263" rtl="0" eaLnBrk="0" fontAlgn="base" latinLnBrk="0" hangingPunct="0">
              <a:lnSpc>
                <a:spcPct val="100000"/>
              </a:lnSpc>
              <a:spcBef>
                <a:spcPct val="0"/>
              </a:spcBef>
              <a:spcAft>
                <a:spcPct val="0"/>
              </a:spcAft>
              <a:buClrTx/>
              <a:buSzTx/>
              <a:buFontTx/>
              <a:buNone/>
              <a:tabLst/>
              <a:defRPr/>
            </a:pPr>
            <a:fld id="{FD291931-BD56-4D55-BFC7-24114A93C7D0}" type="slidenum">
              <a:rPr kumimoji="0" lang="zh-TW" altLang="en-US" sz="1300" b="0" i="0" u="none" strike="noStrike" kern="1200" cap="none" spc="0" normalizeH="0" baseline="0" noProof="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68</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
        <p:nvSpPr>
          <p:cNvPr id="306181" name="Rectangle 2"/>
          <p:cNvSpPr>
            <a:spLocks noGrp="1" noRot="1" noChangeAspect="1" noChangeArrowheads="1" noTextEdit="1"/>
          </p:cNvSpPr>
          <p:nvPr>
            <p:ph type="sldImg"/>
          </p:nvPr>
        </p:nvSpPr>
        <p:spPr>
          <a:xfrm>
            <a:off x="1270000" y="715963"/>
            <a:ext cx="4776788" cy="3582987"/>
          </a:xfrm>
          <a:solidFill>
            <a:srgbClr val="FFFFFF"/>
          </a:solidFill>
          <a:ln/>
        </p:spPr>
      </p:sp>
      <p:sp>
        <p:nvSpPr>
          <p:cNvPr id="306182" name="Rectangle 3"/>
          <p:cNvSpPr>
            <a:spLocks noGrp="1" noChangeArrowheads="1"/>
          </p:cNvSpPr>
          <p:nvPr>
            <p:ph type="body" idx="1"/>
          </p:nvPr>
        </p:nvSpPr>
        <p:spPr>
          <a:xfrm>
            <a:off x="976313" y="4538663"/>
            <a:ext cx="5362575" cy="4376737"/>
          </a:xfrm>
          <a:solidFill>
            <a:srgbClr val="FFFFFF"/>
          </a:solidFill>
          <a:ln>
            <a:solidFill>
              <a:srgbClr val="000000"/>
            </a:solidFill>
          </a:ln>
        </p:spPr>
        <p:txBody>
          <a:bodyPr lIns="90544" tIns="45273" rIns="90544" bIns="45273"/>
          <a:lstStyle/>
          <a:p>
            <a:pPr eaLnBrk="1" hangingPunct="1"/>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Synergy</a:t>
            </a:r>
            <a:r>
              <a:rPr lang="en-US" baseline="0"/>
              <a:t> to increase the drug effect</a:t>
            </a:r>
          </a:p>
          <a:p>
            <a:r>
              <a:rPr lang="en-US" baseline="0"/>
              <a:t>Reduce side effect and toxicity</a:t>
            </a:r>
          </a:p>
          <a:p>
            <a:r>
              <a:rPr lang="en-US" baseline="0"/>
              <a:t>No safety issue. No interaction with irinotecan.</a:t>
            </a:r>
            <a:endParaRPr lang="en-US"/>
          </a:p>
        </p:txBody>
      </p:sp>
      <p:sp>
        <p:nvSpPr>
          <p:cNvPr id="4" name="Slide Number Placeholder 3"/>
          <p:cNvSpPr>
            <a:spLocks noGrp="1"/>
          </p:cNvSpPr>
          <p:nvPr>
            <p:ph type="sldNum" sz="quarter" idx="10"/>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5CBB17EC-B787-43BC-9779-50ECCBDD8FB6}"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76</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PHY906 increases the therapeutic index of capecitabine by enhancing its antitumor activity and reduces its toxicity profile in advanced HCC. </a:t>
            </a:r>
          </a:p>
        </p:txBody>
      </p:sp>
      <p:sp>
        <p:nvSpPr>
          <p:cNvPr id="4" name="Slide Number Placeholder 3"/>
          <p:cNvSpPr>
            <a:spLocks noGrp="1"/>
          </p:cNvSpPr>
          <p:nvPr>
            <p:ph type="sldNum" sz="quarter" idx="10"/>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5CBB17EC-B787-43BC-9779-50ECCBDD8FB6}"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77</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FF746A-9A42-BC49-B5AB-F8339C12B1B4}" type="slidenum">
              <a:rPr lang="en-US" smtClean="0"/>
              <a:pPr/>
              <a:t>5</a:t>
            </a:fld>
            <a:endParaRPr lang="en-US"/>
          </a:p>
        </p:txBody>
      </p:sp>
    </p:spTree>
    <p:extLst>
      <p:ext uri="{BB962C8B-B14F-4D97-AF65-F5344CB8AC3E}">
        <p14:creationId xmlns:p14="http://schemas.microsoft.com/office/powerpoint/2010/main" val="679549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So</a:t>
            </a:r>
            <a:r>
              <a:rPr lang="en-US" baseline="0"/>
              <a:t> while WM is excels at using drugs to treat acute diseases with their effects as antagonists, inhibitors, and blockers; </a:t>
            </a:r>
          </a:p>
          <a:p>
            <a:r>
              <a:rPr lang="en-US" baseline="0"/>
              <a:t>CAM provides the gentle touch using herbs to support and heal with their effects to nourish, strengthen, tonify.</a:t>
            </a:r>
          </a:p>
          <a:p>
            <a:endParaRPr lang="en-US" baseline="0"/>
          </a:p>
          <a:p>
            <a:r>
              <a:rPr lang="en-US" baseline="0"/>
              <a:t>WM excels at treating the </a:t>
            </a:r>
            <a:r>
              <a:rPr lang="en-US" u="sng" baseline="0"/>
              <a:t>disease</a:t>
            </a:r>
            <a:r>
              <a:rPr lang="en-US" baseline="0"/>
              <a:t>; TCM focuses on treating the </a:t>
            </a:r>
            <a:r>
              <a:rPr lang="en-US" u="sng" baseline="0"/>
              <a:t>person</a:t>
            </a:r>
            <a:r>
              <a:rPr lang="en-US" baseline="0"/>
              <a:t> who has the disease.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5CBB17EC-B787-43BC-9779-50ECCBDD8FB6}"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80</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B811E7F3-A22C-E864-A6D1-B63AD74990AE}"/>
            </a:ext>
          </a:extLst>
        </p:cNvPr>
        <p:cNvGrpSpPr/>
        <p:nvPr/>
      </p:nvGrpSpPr>
      <p:grpSpPr>
        <a:xfrm>
          <a:off x="0" y="0"/>
          <a:ext cx="0" cy="0"/>
          <a:chOff x="0" y="0"/>
          <a:chExt cx="0" cy="0"/>
        </a:xfrm>
      </p:grpSpPr>
      <p:sp>
        <p:nvSpPr>
          <p:cNvPr id="269" name="Google Shape;269;g8f01201e58_0_66:notes">
            <a:extLst>
              <a:ext uri="{FF2B5EF4-FFF2-40B4-BE49-F238E27FC236}">
                <a16:creationId xmlns:a16="http://schemas.microsoft.com/office/drawing/2014/main" id="{B1EB7666-B14B-0BA7-458E-6C74E3EBE4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a:extLst>
              <a:ext uri="{FF2B5EF4-FFF2-40B4-BE49-F238E27FC236}">
                <a16:creationId xmlns:a16="http://schemas.microsoft.com/office/drawing/2014/main" id="{018208E6-4B44-AC61-970C-539B87561B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281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e1c2f16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e1c2f16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US" dirty="0"/>
              <a:t>Potentiate chemo efficacy 2 reduce toxicity such as weight loss, nausea, mortality 3. full formula not components most effective 4. phase 2 trials HCC, colon, pancreatic</a:t>
            </a:r>
          </a:p>
          <a:p>
            <a:pPr marL="228600" lvl="0" indent="-228600" algn="l" rtl="0">
              <a:spcBef>
                <a:spcPts val="0"/>
              </a:spcBef>
              <a:spcAft>
                <a:spcPts val="0"/>
              </a:spcAft>
              <a:buAutoNum type="arabicPeriod"/>
            </a:pPr>
            <a:r>
              <a:rPr lang="en-US" dirty="0"/>
              <a:t>PHY 906 YIV 906</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dirty="0">
                <a:solidFill>
                  <a:srgbClr val="222222"/>
                </a:solidFill>
                <a:effectLst/>
                <a:latin typeface="Helvetica Neue" panose="02000503000000020004" pitchFamily="2" charset="0"/>
              </a:rPr>
              <a:t>Frenkel M, Morse MB, Narayanan S. Addressing Patient Requests to Add Dietary Supplements to Their Cancer Care—A Suggested Approach. </a:t>
            </a:r>
            <a:r>
              <a:rPr lang="en-US" b="0" i="1" u="none" strike="noStrike" dirty="0">
                <a:solidFill>
                  <a:srgbClr val="222222"/>
                </a:solidFill>
                <a:effectLst/>
                <a:latin typeface="Helvetica Neue" panose="02000503000000020004" pitchFamily="2" charset="0"/>
              </a:rPr>
              <a:t>Nutrients</a:t>
            </a:r>
            <a:r>
              <a:rPr lang="en-US" b="0" i="0" u="none" strike="noStrike" dirty="0">
                <a:solidFill>
                  <a:srgbClr val="222222"/>
                </a:solidFill>
                <a:effectLst/>
                <a:latin typeface="Helvetica Neue" panose="02000503000000020004" pitchFamily="2" charset="0"/>
              </a:rPr>
              <a:t>. 2023; 15(24):5029. https://</a:t>
            </a:r>
            <a:r>
              <a:rPr lang="en-US" b="0" i="0" u="none" strike="noStrike" dirty="0" err="1">
                <a:solidFill>
                  <a:srgbClr val="222222"/>
                </a:solidFill>
                <a:effectLst/>
                <a:latin typeface="Helvetica Neue" panose="02000503000000020004" pitchFamily="2" charset="0"/>
              </a:rPr>
              <a:t>doi.org</a:t>
            </a:r>
            <a:r>
              <a:rPr lang="en-US" b="0" i="0" u="none" strike="noStrike" dirty="0">
                <a:solidFill>
                  <a:srgbClr val="222222"/>
                </a:solidFill>
                <a:effectLst/>
                <a:latin typeface="Helvetica Neue" panose="02000503000000020004" pitchFamily="2" charset="0"/>
              </a:rPr>
              <a:t>/10.3390/nu15245029</a:t>
            </a:r>
          </a:p>
          <a:p>
            <a:pPr marL="0" lvl="0" indent="0" algn="l" rtl="0">
              <a:spcBef>
                <a:spcPts val="0"/>
              </a:spcBef>
              <a:spcAft>
                <a:spcPts val="0"/>
              </a:spcAft>
              <a:buNone/>
            </a:pPr>
            <a:endParaRPr dirty="0"/>
          </a:p>
        </p:txBody>
      </p:sp>
      <p:sp>
        <p:nvSpPr>
          <p:cNvPr id="647" name="Google Shape;64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736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dirty="0">
                <a:solidFill>
                  <a:srgbClr val="222222"/>
                </a:solidFill>
                <a:effectLst/>
                <a:latin typeface="Helvetica Neue" panose="02000503000000020004" pitchFamily="2" charset="0"/>
              </a:rPr>
              <a:t>Overcall if invitro or pharmacokinetic rather than filter clinical trial </a:t>
            </a:r>
            <a:endParaRPr lang="en-US" dirty="0"/>
          </a:p>
          <a:p>
            <a:endParaRPr lang="en-US" dirty="0"/>
          </a:p>
        </p:txBody>
      </p:sp>
    </p:spTree>
    <p:extLst>
      <p:ext uri="{BB962C8B-B14F-4D97-AF65-F5344CB8AC3E}">
        <p14:creationId xmlns:p14="http://schemas.microsoft.com/office/powerpoint/2010/main" val="1399688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e1c2f169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e1c2f169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103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e1c2f1692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e1c2f169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03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ja-JP" altLang="en-US" b="0" i="0">
                <a:solidFill>
                  <a:srgbClr val="000000"/>
                </a:solidFill>
                <a:effectLst/>
                <a:latin typeface="Open Sans" panose="020B0606030504020204" pitchFamily="34" charset="0"/>
              </a:rPr>
              <a:t>食物特性</a:t>
            </a:r>
            <a:br>
              <a:rPr lang="ja-JP" altLang="en-US"/>
            </a:br>
            <a:r>
              <a:rPr lang="en-US" b="0" i="0" dirty="0" err="1">
                <a:solidFill>
                  <a:srgbClr val="000000"/>
                </a:solidFill>
                <a:effectLst/>
                <a:latin typeface="Open Sans" panose="020B0606030504020204" pitchFamily="34" charset="0"/>
              </a:rPr>
              <a:t>shí</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wù</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tè</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xìng</a:t>
            </a:r>
            <a:endParaRPr lang="en-US" b="0" i="0" dirty="0">
              <a:solidFill>
                <a:srgbClr val="000000"/>
              </a:solidFill>
              <a:effectLst/>
              <a:latin typeface="Open Sans" panose="020B0606030504020204" pitchFamily="34" charset="0"/>
            </a:endParaRPr>
          </a:p>
          <a:p>
            <a:r>
              <a:rPr lang="ja-JP" altLang="en-US" b="0" i="0">
                <a:solidFill>
                  <a:srgbClr val="000000"/>
                </a:solidFill>
                <a:effectLst/>
                <a:latin typeface="Open Sans" panose="020B0606030504020204" pitchFamily="34" charset="0"/>
              </a:rPr>
              <a:t>应季而食</a:t>
            </a:r>
            <a:br>
              <a:rPr lang="ja-JP" altLang="en-US"/>
            </a:br>
            <a:r>
              <a:rPr lang="en-US" b="0" i="0" dirty="0" err="1">
                <a:solidFill>
                  <a:srgbClr val="000000"/>
                </a:solidFill>
                <a:effectLst/>
                <a:latin typeface="Open Sans" panose="020B0606030504020204" pitchFamily="34" charset="0"/>
              </a:rPr>
              <a:t>yīng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jì</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ér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shí</a:t>
            </a:r>
            <a:r>
              <a:rPr lang="en-US" b="0" i="0" dirty="0">
                <a:solidFill>
                  <a:srgbClr val="000000"/>
                </a:solidFill>
                <a:effectLst/>
                <a:latin typeface="Open Sans" panose="020B0606030504020204" pitchFamily="34" charset="0"/>
              </a:rPr>
              <a:t> </a:t>
            </a:r>
          </a:p>
          <a:p>
            <a:r>
              <a:rPr lang="ja-JP" altLang="en-US" b="0" i="0">
                <a:solidFill>
                  <a:srgbClr val="000000"/>
                </a:solidFill>
                <a:effectLst/>
                <a:latin typeface="Open Sans" panose="020B0606030504020204" pitchFamily="34" charset="0"/>
              </a:rPr>
              <a:t>因人而异</a:t>
            </a:r>
            <a:br>
              <a:rPr lang="ja-JP" altLang="en-US"/>
            </a:br>
            <a:r>
              <a:rPr lang="en-US" b="0" i="0" dirty="0" err="1">
                <a:solidFill>
                  <a:srgbClr val="000000"/>
                </a:solidFill>
                <a:effectLst/>
                <a:latin typeface="Open Sans" panose="020B0606030504020204" pitchFamily="34" charset="0"/>
              </a:rPr>
              <a:t>yīn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rén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ér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yì</a:t>
            </a:r>
            <a:endParaRPr lang="en-US" b="0" i="0" dirty="0">
              <a:solidFill>
                <a:srgbClr val="000000"/>
              </a:solidFill>
              <a:effectLst/>
              <a:latin typeface="Open Sans" panose="020B0606030504020204" pitchFamily="34" charset="0"/>
            </a:endParaRPr>
          </a:p>
          <a:p>
            <a:r>
              <a:rPr lang="ja-JP" altLang="en-US" b="0" i="0">
                <a:solidFill>
                  <a:srgbClr val="000000"/>
                </a:solidFill>
                <a:effectLst/>
                <a:latin typeface="Open Sans" panose="020B0606030504020204" pitchFamily="34" charset="0"/>
              </a:rPr>
              <a:t>美观美味</a:t>
            </a:r>
            <a:br>
              <a:rPr lang="ja-JP" altLang="en-US"/>
            </a:br>
            <a:r>
              <a:rPr lang="en-US" b="0" i="0" dirty="0" err="1">
                <a:solidFill>
                  <a:srgbClr val="000000"/>
                </a:solidFill>
                <a:effectLst/>
                <a:latin typeface="Open Sans" panose="020B0606030504020204" pitchFamily="34" charset="0"/>
              </a:rPr>
              <a:t>měi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guān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měi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wèi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74EE4-1B29-4346-9B46-D2629C9DB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77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Can use  conventional western dietary therapy (macro/micro nutrients, evidence based research, fruits, vegetables, grains, protein, dairy, eliminating obstacles to cure like trans fats) and layer on </a:t>
            </a:r>
            <a:r>
              <a:rPr lang="en-US" sz="1800" b="0" i="0" u="none" strike="noStrike" dirty="0" err="1">
                <a:solidFill>
                  <a:srgbClr val="000000"/>
                </a:solidFill>
                <a:effectLst/>
                <a:latin typeface="Arial" panose="020B0604020202020204" pitchFamily="34" charset="0"/>
              </a:rPr>
              <a:t>chinese</a:t>
            </a:r>
            <a:r>
              <a:rPr lang="en-US" sz="1800" b="0" i="0" u="none" strike="noStrike" dirty="0">
                <a:solidFill>
                  <a:srgbClr val="000000"/>
                </a:solidFill>
                <a:effectLst/>
                <a:latin typeface="Arial" panose="020B0604020202020204" pitchFamily="34" charset="0"/>
              </a:rPr>
              <a:t> dietary therapy (energetics) - same whole foods, macros, but also the thermal nature of the food (warming/cooling/neutral) and flavor (therapeutic role of sweet sour, salty  pungent  bitter,...) and eating seasonally</a:t>
            </a: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7</a:t>
            </a:fld>
            <a:endParaRPr lang="en-US"/>
          </a:p>
        </p:txBody>
      </p:sp>
    </p:spTree>
    <p:extLst>
      <p:ext uri="{BB962C8B-B14F-4D97-AF65-F5344CB8AC3E}">
        <p14:creationId xmlns:p14="http://schemas.microsoft.com/office/powerpoint/2010/main" val="376955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Listen to your body – not override your intuition – other ways to eat veg in winter besides salad - </a:t>
            </a:r>
          </a:p>
        </p:txBody>
      </p:sp>
      <p:sp>
        <p:nvSpPr>
          <p:cNvPr id="4" name="Slide Number Placeholder 3"/>
          <p:cNvSpPr>
            <a:spLocks noGrp="1"/>
          </p:cNvSpPr>
          <p:nvPr>
            <p:ph type="sldNum" sz="quarter" idx="5"/>
          </p:nvPr>
        </p:nvSpPr>
        <p:spPr/>
        <p:txBody>
          <a:bodyPr/>
          <a:lstStyle/>
          <a:p>
            <a:fld id="{D2274EE4-1B29-4346-9B46-D2629C9DBA16}" type="slidenum">
              <a:rPr lang="en-US" smtClean="0"/>
              <a:t>9</a:t>
            </a:fld>
            <a:endParaRPr lang="en-US"/>
          </a:p>
        </p:txBody>
      </p:sp>
    </p:spTree>
    <p:extLst>
      <p:ext uri="{BB962C8B-B14F-4D97-AF65-F5344CB8AC3E}">
        <p14:creationId xmlns:p14="http://schemas.microsoft.com/office/powerpoint/2010/main" val="1078561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The thermal nature/qi of our food (warming vs cooling foods) for strong shifts and to also promote balance</a:t>
            </a:r>
          </a:p>
          <a:p>
            <a:pPr marL="742950" lvl="1" indent="-285750"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Hot foods for those who are cold and sometimes weak - vivify the yang, wake up the fire in the body, help digestion, ignite the fireplace in body</a:t>
            </a:r>
          </a:p>
          <a:p>
            <a:pPr marL="742950" lvl="1" indent="-285750"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Cold foods therapeutically clear heat (red face, agitation), detoxify, calm things down</a:t>
            </a:r>
          </a:p>
          <a:p>
            <a:pPr marL="742950" lvl="1" indent="-285750"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Always need both types of food but be more intentional in use of foods, aim to stay around the fulcrum</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11</a:t>
            </a:fld>
            <a:endParaRPr lang="en-US"/>
          </a:p>
        </p:txBody>
      </p:sp>
    </p:spTree>
    <p:extLst>
      <p:ext uri="{BB962C8B-B14F-4D97-AF65-F5344CB8AC3E}">
        <p14:creationId xmlns:p14="http://schemas.microsoft.com/office/powerpoint/2010/main" val="2574371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how to utilize the thermal nature of food in ways specific to individual constitution, stage in life, and season to promote balance.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fry steak or beef stew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a:t>
            </a:r>
            <a:r>
              <a:rPr lang="en-US" dirty="0" err="1"/>
              <a:t>yao</a:t>
            </a:r>
            <a:r>
              <a:rPr lang="en-US" dirty="0"/>
              <a:t> – </a:t>
            </a:r>
            <a:r>
              <a:rPr lang="en-US" dirty="0" err="1"/>
              <a:t>gan</a:t>
            </a:r>
            <a:r>
              <a:rPr lang="en-US" dirty="0"/>
              <a:t> </a:t>
            </a:r>
            <a:r>
              <a:rPr lang="en-US" dirty="0" err="1"/>
              <a:t>cao</a:t>
            </a:r>
            <a:r>
              <a:rPr lang="en-US" dirty="0"/>
              <a:t> can be fried or dry, ginger can be boiled or fried – changes the composition of the blend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dry – maybe not roast/fry as much – steam, boil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www.sciencedirect.com</a:t>
            </a:r>
            <a:r>
              <a:rPr lang="en-US" dirty="0"/>
              <a:t>/science/article/</a:t>
            </a:r>
            <a:r>
              <a:rPr lang="en-US" dirty="0" err="1"/>
              <a:t>pii</a:t>
            </a:r>
            <a:r>
              <a:rPr lang="en-US" dirty="0"/>
              <a:t>/S2666154320300247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Thermal nature may be Zn </a:t>
            </a:r>
            <a:r>
              <a:rPr lang="en-US" dirty="0" err="1"/>
              <a:t>etc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Ginger is warming (even if served cold with sushi) and bamboo shoots are cooling (even served warm in stir fry)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Thermal Natures: All foods are assigned to a thermal nature in </a:t>
            </a:r>
            <a:r>
              <a:rPr lang="en-US" sz="1200" dirty="0" err="1"/>
              <a:t>TCM:cold</a:t>
            </a:r>
            <a:r>
              <a:rPr lang="en-US" sz="1200" dirty="0"/>
              <a:t>, cool,  neutral, warm, hot. Note that it is not related to the physical temperature of the food, but to the sensation our body feels after consumption of certain food. For example, watermelon is cold, cucumber is cool, potato is neutral, beef is warm, and chili is hot.</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12</a:t>
            </a:fld>
            <a:endParaRPr lang="en-US"/>
          </a:p>
        </p:txBody>
      </p:sp>
    </p:spTree>
    <p:extLst>
      <p:ext uri="{BB962C8B-B14F-4D97-AF65-F5344CB8AC3E}">
        <p14:creationId xmlns:p14="http://schemas.microsoft.com/office/powerpoint/2010/main" val="3335472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9975" y="1260325"/>
            <a:ext cx="2806200" cy="2090400"/>
          </a:xfrm>
          <a:prstGeom prst="rect">
            <a:avLst/>
          </a:prstGeom>
          <a:noFill/>
        </p:spPr>
        <p:txBody>
          <a:bodyPr spcFirstLastPara="1" wrap="square" lIns="91425" tIns="91425" rIns="91425" bIns="91425" anchor="t" anchorCtr="0">
            <a:noAutofit/>
          </a:bodyPr>
          <a:lstStyle>
            <a:lvl1pPr lvl="0">
              <a:spcBef>
                <a:spcPts val="0"/>
              </a:spcBef>
              <a:spcAft>
                <a:spcPts val="0"/>
              </a:spcAft>
              <a:buSzPts val="5200"/>
              <a:buNone/>
              <a:defRPr sz="45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969975" y="3332025"/>
            <a:ext cx="2913300" cy="627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atin typeface="Inconsolata"/>
                <a:ea typeface="Inconsolata"/>
                <a:cs typeface="Inconsolata"/>
                <a:sym typeface="Inconsolat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ab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871BFAE-FE4F-F5FD-6080-11E1045FEACB}"/>
              </a:ext>
            </a:extLst>
          </p:cNvPr>
          <p:cNvSpPr>
            <a:spLocks noGrp="1"/>
          </p:cNvSpPr>
          <p:nvPr>
            <p:ph type="pic" sz="quarter" idx="13"/>
          </p:nvPr>
        </p:nvSpPr>
        <p:spPr>
          <a:xfrm>
            <a:off x="5443870" y="0"/>
            <a:ext cx="3700130" cy="5143500"/>
          </a:xfrm>
          <a:prstGeom prst="rect">
            <a:avLst/>
          </a:prstGeom>
          <a:solidFill>
            <a:schemeClr val="bg1">
              <a:lumMod val="50000"/>
            </a:schemeClr>
          </a:solidFill>
        </p:spPr>
        <p:txBody>
          <a:bodyPr anchor="ctr">
            <a:noAutofit/>
          </a:bodyPr>
          <a:lstStyle>
            <a:lvl1pPr marL="0" indent="0" algn="ctr">
              <a:buNone/>
              <a:defRPr>
                <a:solidFill>
                  <a:schemeClr val="bg1">
                    <a:lumMod val="85000"/>
                  </a:schemeClr>
                </a:solidFill>
              </a:defRPr>
            </a:lvl1pPr>
          </a:lstStyle>
          <a:p>
            <a:r>
              <a:rPr lang="en-US"/>
              <a:t>Click icon to add picture</a:t>
            </a:r>
            <a:endParaRPr lang="en-US" dirty="0"/>
          </a:p>
        </p:txBody>
      </p:sp>
      <p:sp>
        <p:nvSpPr>
          <p:cNvPr id="12" name="Content Placeholder 9">
            <a:extLst>
              <a:ext uri="{FF2B5EF4-FFF2-40B4-BE49-F238E27FC236}">
                <a16:creationId xmlns:a16="http://schemas.microsoft.com/office/drawing/2014/main" id="{ECA88D0B-0C3A-7BEA-34AC-F3ECB5D46611}"/>
              </a:ext>
            </a:extLst>
          </p:cNvPr>
          <p:cNvSpPr>
            <a:spLocks noGrp="1"/>
          </p:cNvSpPr>
          <p:nvPr>
            <p:ph sz="quarter" idx="10"/>
          </p:nvPr>
        </p:nvSpPr>
        <p:spPr>
          <a:xfrm>
            <a:off x="457199" y="1205120"/>
            <a:ext cx="4699591" cy="1300356"/>
          </a:xfrm>
          <a:prstGeom prst="rect">
            <a:avLst/>
          </a:prstGeom>
        </p:spPr>
        <p:txBody>
          <a:bodyPr wrap="square" lIns="0" rIns="274320">
            <a:spAutoFit/>
          </a:bodyPr>
          <a:lstStyle>
            <a:lvl1pPr>
              <a:lnSpc>
                <a:spcPct val="90000"/>
              </a:lnSpc>
              <a:spcBef>
                <a:spcPts val="0"/>
              </a:spcBef>
              <a:spcAft>
                <a:spcPts val="600"/>
              </a:spcAft>
              <a:defRPr sz="1300"/>
            </a:lvl1pPr>
            <a:lvl2pPr>
              <a:lnSpc>
                <a:spcPct val="90000"/>
              </a:lnSpc>
              <a:spcBef>
                <a:spcPts val="0"/>
              </a:spcBef>
              <a:spcAft>
                <a:spcPts val="600"/>
              </a:spcAft>
              <a:defRPr sz="1300"/>
            </a:lvl2pPr>
            <a:lvl3pPr>
              <a:lnSpc>
                <a:spcPct val="90000"/>
              </a:lnSpc>
              <a:spcBef>
                <a:spcPts val="0"/>
              </a:spcBef>
              <a:spcAft>
                <a:spcPts val="600"/>
              </a:spcAft>
              <a:defRPr sz="1300"/>
            </a:lvl3pPr>
            <a:lvl4pPr>
              <a:lnSpc>
                <a:spcPct val="90000"/>
              </a:lnSpc>
              <a:spcBef>
                <a:spcPts val="0"/>
              </a:spcBef>
              <a:spcAft>
                <a:spcPts val="600"/>
              </a:spcAft>
              <a:defRPr sz="1300"/>
            </a:lvl4pPr>
            <a:lvl5pPr>
              <a:lnSpc>
                <a:spcPct val="90000"/>
              </a:lnSpc>
              <a:spcBef>
                <a:spcPts val="0"/>
              </a:spcBef>
              <a:spcAft>
                <a:spcPts val="600"/>
              </a:spcAf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62347170-EA7F-8370-D882-D67943E53D51}"/>
              </a:ext>
            </a:extLst>
          </p:cNvPr>
          <p:cNvSpPr>
            <a:spLocks noGrp="1"/>
          </p:cNvSpPr>
          <p:nvPr>
            <p:ph type="title" hasCustomPrompt="1"/>
          </p:nvPr>
        </p:nvSpPr>
        <p:spPr>
          <a:xfrm>
            <a:off x="457199" y="310588"/>
            <a:ext cx="4699591" cy="784830"/>
          </a:xfrm>
        </p:spPr>
        <p:txBody>
          <a:bodyPr wrap="square" lIns="0" tIns="0" rIns="274320" anchor="t">
            <a:spAutoFit/>
          </a:bodyPr>
          <a:lstStyle>
            <a:lvl1pPr algn="l">
              <a:defRPr sz="2400">
                <a:solidFill>
                  <a:schemeClr val="accent1"/>
                </a:solidFill>
                <a:latin typeface="Arial"/>
                <a:cs typeface="Arial"/>
              </a:defRPr>
            </a:lvl1pPr>
          </a:lstStyle>
          <a:p>
            <a:r>
              <a:rPr lang="en-US" dirty="0"/>
              <a:t>Insert Title Here </a:t>
            </a:r>
            <a:br>
              <a:rPr lang="en-US" dirty="0"/>
            </a:br>
            <a:r>
              <a:rPr lang="en-US" dirty="0"/>
              <a:t>Image &amp; Copy</a:t>
            </a:r>
          </a:p>
        </p:txBody>
      </p:sp>
    </p:spTree>
    <p:extLst>
      <p:ext uri="{BB962C8B-B14F-4D97-AF65-F5344CB8AC3E}">
        <p14:creationId xmlns:p14="http://schemas.microsoft.com/office/powerpoint/2010/main" val="122939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 &amp; Cop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5589662" y="0"/>
            <a:ext cx="3554338" cy="5143500"/>
          </a:xfrm>
          <a:prstGeom prst="rect">
            <a:avLst/>
          </a:prstGeom>
          <a:solidFill>
            <a:schemeClr val="bg1">
              <a:lumMod val="50000"/>
            </a:schemeClr>
          </a:solidFill>
        </p:spPr>
        <p:txBody>
          <a:bodyPr/>
          <a:lstStyle>
            <a:lvl1pPr marL="0" indent="0">
              <a:buNone/>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58FC1E26-3DFA-4729-D4CE-1DEFDCDE95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648200"/>
            <a:ext cx="9144000" cy="495300"/>
          </a:xfrm>
          <a:prstGeom prst="rect">
            <a:avLst/>
          </a:prstGeom>
        </p:spPr>
      </p:pic>
      <p:sp>
        <p:nvSpPr>
          <p:cNvPr id="10" name="Content Placeholder 9">
            <a:extLst>
              <a:ext uri="{FF2B5EF4-FFF2-40B4-BE49-F238E27FC236}">
                <a16:creationId xmlns:a16="http://schemas.microsoft.com/office/drawing/2014/main" id="{3B22D632-B28F-9425-1FE8-368CE0983973}"/>
              </a:ext>
            </a:extLst>
          </p:cNvPr>
          <p:cNvSpPr>
            <a:spLocks noGrp="1"/>
          </p:cNvSpPr>
          <p:nvPr>
            <p:ph sz="quarter" idx="10"/>
          </p:nvPr>
        </p:nvSpPr>
        <p:spPr>
          <a:xfrm>
            <a:off x="457200" y="1207596"/>
            <a:ext cx="4962698" cy="1300356"/>
          </a:xfrm>
          <a:prstGeom prst="rect">
            <a:avLst/>
          </a:prstGeom>
        </p:spPr>
        <p:txBody>
          <a:bodyPr lIns="0">
            <a:spAutoFit/>
          </a:bodyPr>
          <a:lstStyle>
            <a:lvl1pPr>
              <a:lnSpc>
                <a:spcPct val="90000"/>
              </a:lnSpc>
              <a:spcBef>
                <a:spcPts val="0"/>
              </a:spcBef>
              <a:spcAft>
                <a:spcPts val="600"/>
              </a:spcAft>
              <a:defRPr sz="1300"/>
            </a:lvl1pPr>
            <a:lvl2pPr>
              <a:lnSpc>
                <a:spcPct val="90000"/>
              </a:lnSpc>
              <a:spcBef>
                <a:spcPts val="0"/>
              </a:spcBef>
              <a:spcAft>
                <a:spcPts val="600"/>
              </a:spcAft>
              <a:defRPr sz="1300"/>
            </a:lvl2pPr>
            <a:lvl3pPr>
              <a:lnSpc>
                <a:spcPct val="90000"/>
              </a:lnSpc>
              <a:spcBef>
                <a:spcPts val="0"/>
              </a:spcBef>
              <a:spcAft>
                <a:spcPts val="600"/>
              </a:spcAft>
              <a:defRPr sz="1300"/>
            </a:lvl3pPr>
            <a:lvl4pPr>
              <a:lnSpc>
                <a:spcPct val="90000"/>
              </a:lnSpc>
              <a:spcBef>
                <a:spcPts val="0"/>
              </a:spcBef>
              <a:spcAft>
                <a:spcPts val="600"/>
              </a:spcAft>
              <a:defRPr sz="1300"/>
            </a:lvl4pPr>
            <a:lvl5pPr>
              <a:lnSpc>
                <a:spcPct val="90000"/>
              </a:lnSpc>
              <a:spcBef>
                <a:spcPts val="0"/>
              </a:spcBef>
              <a:spcAft>
                <a:spcPts val="600"/>
              </a:spcAf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B1860307-0093-224F-5839-814FA83A940A}"/>
              </a:ext>
            </a:extLst>
          </p:cNvPr>
          <p:cNvSpPr>
            <a:spLocks noGrp="1"/>
          </p:cNvSpPr>
          <p:nvPr>
            <p:ph type="title" hasCustomPrompt="1"/>
          </p:nvPr>
        </p:nvSpPr>
        <p:spPr>
          <a:xfrm>
            <a:off x="457200" y="313064"/>
            <a:ext cx="4962698" cy="415498"/>
          </a:xfrm>
        </p:spPr>
        <p:txBody>
          <a:bodyPr lIns="0" tIns="0" anchor="t">
            <a:spAutoFit/>
          </a:bodyPr>
          <a:lstStyle>
            <a:lvl1pPr algn="l">
              <a:defRPr sz="2400">
                <a:solidFill>
                  <a:schemeClr val="accent1"/>
                </a:solidFill>
                <a:latin typeface="Arial"/>
                <a:cs typeface="Arial"/>
              </a:defRPr>
            </a:lvl1pPr>
          </a:lstStyle>
          <a:p>
            <a:r>
              <a:rPr lang="en-US" dirty="0"/>
              <a:t>Insert Title Here Image &amp; Copy</a:t>
            </a:r>
          </a:p>
        </p:txBody>
      </p:sp>
      <p:pic>
        <p:nvPicPr>
          <p:cNvPr id="3" name="Graphic 2">
            <a:extLst>
              <a:ext uri="{FF2B5EF4-FFF2-40B4-BE49-F238E27FC236}">
                <a16:creationId xmlns:a16="http://schemas.microsoft.com/office/drawing/2014/main" id="{AF3EAB08-667D-FD7D-3BE7-EFEBD4E026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648200"/>
            <a:ext cx="9144000" cy="495300"/>
          </a:xfrm>
          <a:prstGeom prst="rect">
            <a:avLst/>
          </a:prstGeom>
        </p:spPr>
      </p:pic>
    </p:spTree>
    <p:extLst>
      <p:ext uri="{BB962C8B-B14F-4D97-AF65-F5344CB8AC3E}">
        <p14:creationId xmlns:p14="http://schemas.microsoft.com/office/powerpoint/2010/main" val="183189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40000" y="1906201"/>
            <a:ext cx="3752850" cy="242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3800" y="1906200"/>
            <a:ext cx="3752851" cy="24259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48878" y="4603500"/>
            <a:ext cx="2321720" cy="540000"/>
          </a:xfrm>
          <a:prstGeom prst="rect">
            <a:avLst/>
          </a:prstGeom>
        </p:spPr>
        <p:txBody>
          <a:bodyPr/>
          <a:lstStyle/>
          <a:p>
            <a:fld id="{0C23D88D-8CEC-4ED9-A53B-5596187D9A16}" type="datetime2">
              <a:rPr lang="en-US" smtClean="0"/>
              <a:t>Monday, March 3, 2025</a:t>
            </a:fld>
            <a:endParaRPr lang="en-US"/>
          </a:p>
        </p:txBody>
      </p:sp>
      <p:sp>
        <p:nvSpPr>
          <p:cNvPr id="6" name="Footer Placeholder 5"/>
          <p:cNvSpPr>
            <a:spLocks noGrp="1"/>
          </p:cNvSpPr>
          <p:nvPr>
            <p:ph type="ftr" sz="quarter" idx="11"/>
          </p:nvPr>
        </p:nvSpPr>
        <p:spPr>
          <a:xfrm>
            <a:off x="3411141" y="4603500"/>
            <a:ext cx="3752850" cy="54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7704535" y="4603500"/>
            <a:ext cx="890587" cy="54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15327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6E05-1E51-8148-873E-4A6FB3AE1737}"/>
              </a:ext>
            </a:extLst>
          </p:cNvPr>
          <p:cNvSpPr>
            <a:spLocks noGrp="1"/>
          </p:cNvSpPr>
          <p:nvPr>
            <p:ph type="title"/>
          </p:nvPr>
        </p:nvSpPr>
        <p:spPr>
          <a:xfrm>
            <a:off x="629841" y="758220"/>
            <a:ext cx="2949178" cy="78483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1B5424-5685-B949-B977-12B33AD804A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E985-71CE-F74C-A451-BA171C0E40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98BE3E-3BDE-6249-9AD1-C714A8085034}"/>
              </a:ext>
            </a:extLst>
          </p:cNvPr>
          <p:cNvSpPr>
            <a:spLocks noGrp="1"/>
          </p:cNvSpPr>
          <p:nvPr>
            <p:ph type="dt" sz="half" idx="10"/>
          </p:nvPr>
        </p:nvSpPr>
        <p:spPr/>
        <p:txBody>
          <a:bodyPr/>
          <a:lstStyle/>
          <a:p>
            <a:fld id="{F92E0E8F-45BF-2F4E-87CD-D57C9A55D202}" type="datetimeFigureOut">
              <a:rPr lang="en-US" smtClean="0"/>
              <a:t>3/3/25</a:t>
            </a:fld>
            <a:endParaRPr lang="en-US"/>
          </a:p>
        </p:txBody>
      </p:sp>
      <p:sp>
        <p:nvSpPr>
          <p:cNvPr id="6" name="Footer Placeholder 5">
            <a:extLst>
              <a:ext uri="{FF2B5EF4-FFF2-40B4-BE49-F238E27FC236}">
                <a16:creationId xmlns:a16="http://schemas.microsoft.com/office/drawing/2014/main" id="{8B44B21C-330D-DE43-A2BC-3CA3D44408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44F37-6982-BC47-92EA-EA2942B881B0}"/>
              </a:ext>
            </a:extLst>
          </p:cNvPr>
          <p:cNvSpPr>
            <a:spLocks noGrp="1"/>
          </p:cNvSpPr>
          <p:nvPr>
            <p:ph type="sldNum" sz="quarter" idx="12"/>
          </p:nvPr>
        </p:nvSpPr>
        <p:spPr/>
        <p:txBody>
          <a:bodyPr/>
          <a:lstStyle/>
          <a:p>
            <a:fld id="{7F64BCA7-0E47-DD4A-82B5-48412574D912}" type="slidenum">
              <a:rPr lang="en-US" smtClean="0"/>
              <a:t>‹#›</a:t>
            </a:fld>
            <a:endParaRPr lang="en-US"/>
          </a:p>
        </p:txBody>
      </p:sp>
    </p:spTree>
    <p:extLst>
      <p:ext uri="{BB962C8B-B14F-4D97-AF65-F5344CB8AC3E}">
        <p14:creationId xmlns:p14="http://schemas.microsoft.com/office/powerpoint/2010/main" val="251586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FEB96F5-8E53-46E7-63D4-6D611ECE9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itle 1">
            <a:extLst>
              <a:ext uri="{FF2B5EF4-FFF2-40B4-BE49-F238E27FC236}">
                <a16:creationId xmlns:a16="http://schemas.microsoft.com/office/drawing/2014/main" id="{7A56A51C-1356-3A8D-AE94-F33759F61622}"/>
              </a:ext>
            </a:extLst>
          </p:cNvPr>
          <p:cNvSpPr>
            <a:spLocks noGrp="1"/>
          </p:cNvSpPr>
          <p:nvPr>
            <p:ph type="title"/>
          </p:nvPr>
        </p:nvSpPr>
        <p:spPr>
          <a:xfrm>
            <a:off x="562549" y="0"/>
            <a:ext cx="7886700" cy="415498"/>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FC1AC8-5890-DD5E-FD0F-871E73C567CB}"/>
              </a:ext>
            </a:extLst>
          </p:cNvPr>
          <p:cNvSpPr>
            <a:spLocks noGrp="1"/>
          </p:cNvSpPr>
          <p:nvPr>
            <p:ph idx="1"/>
          </p:nvPr>
        </p:nvSpPr>
        <p:spPr>
          <a:xfrm>
            <a:off x="628650" y="999781"/>
            <a:ext cx="7886700" cy="36412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6650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C28DA74-0E23-084A-BE9F-BD1F7B206CD5}"/>
              </a:ext>
            </a:extLst>
          </p:cNvPr>
          <p:cNvSpPr txBox="1">
            <a:spLocks/>
          </p:cNvSpPr>
          <p:nvPr/>
        </p:nvSpPr>
        <p:spPr>
          <a:xfrm>
            <a:off x="228600" y="4722019"/>
            <a:ext cx="340519" cy="273844"/>
          </a:xfrm>
          <a:prstGeom prst="rect">
            <a:avLst/>
          </a:prstGeom>
        </p:spPr>
        <p:txBody>
          <a:bodyPr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159D2B4-F997-D941-A053-375D757C2742}" type="slidenum">
              <a:rPr lang="en-US" sz="900" smtClean="0">
                <a:solidFill>
                  <a:schemeClr val="accent6">
                    <a:lumMod val="50000"/>
                  </a:schemeClr>
                </a:solidFill>
                <a:latin typeface="Georgia" panose="02040502050405020303" pitchFamily="18" charset="0"/>
              </a:rPr>
              <a:pPr fontAlgn="auto">
                <a:spcBef>
                  <a:spcPts val="0"/>
                </a:spcBef>
                <a:spcAft>
                  <a:spcPts val="0"/>
                </a:spcAft>
                <a:defRPr/>
              </a:pPr>
              <a:t>‹#›</a:t>
            </a:fld>
            <a:endParaRPr lang="en-US" sz="900">
              <a:solidFill>
                <a:schemeClr val="accent6">
                  <a:lumMod val="50000"/>
                </a:schemeClr>
              </a:solidFill>
              <a:latin typeface="Georgia" panose="02040502050405020303" pitchFamily="18" charset="0"/>
            </a:endParaRPr>
          </a:p>
        </p:txBody>
      </p:sp>
      <p:pic>
        <p:nvPicPr>
          <p:cNvPr id="5" name="Picture 4">
            <a:extLst>
              <a:ext uri="{FF2B5EF4-FFF2-40B4-BE49-F238E27FC236}">
                <a16:creationId xmlns:a16="http://schemas.microsoft.com/office/drawing/2014/main" id="{4201A27D-E805-8940-9E3C-D954D1EBC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173" y="4583906"/>
            <a:ext cx="170616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B74A40E0-F2C4-3E42-A1B3-8F6972F30B49}"/>
              </a:ext>
            </a:extLst>
          </p:cNvPr>
          <p:cNvSpPr>
            <a:spLocks noGrp="1"/>
          </p:cNvSpPr>
          <p:nvPr>
            <p:ph type="title"/>
          </p:nvPr>
        </p:nvSpPr>
        <p:spPr>
          <a:xfrm>
            <a:off x="598834" y="297697"/>
            <a:ext cx="7886700" cy="415498"/>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2B52E2B0-6311-154E-A24C-C84AF59433B6}"/>
              </a:ext>
            </a:extLst>
          </p:cNvPr>
          <p:cNvSpPr>
            <a:spLocks noGrp="1"/>
          </p:cNvSpPr>
          <p:nvPr>
            <p:ph sz="half" idx="1"/>
          </p:nvPr>
        </p:nvSpPr>
        <p:spPr>
          <a:xfrm>
            <a:off x="598834" y="1393072"/>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A1A17A8E-20C6-804E-8DA7-870743D0F5CD}"/>
              </a:ext>
            </a:extLst>
          </p:cNvPr>
          <p:cNvSpPr>
            <a:spLocks noGrp="1"/>
          </p:cNvSpPr>
          <p:nvPr>
            <p:ph sz="half" idx="2"/>
          </p:nvPr>
        </p:nvSpPr>
        <p:spPr>
          <a:xfrm>
            <a:off x="4599334" y="1393072"/>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5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ed_1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5C0A5D-961D-4DC4-8E2C-036C143E8993}"/>
              </a:ext>
            </a:extLst>
          </p:cNvPr>
          <p:cNvSpPr/>
          <p:nvPr/>
        </p:nvSpPr>
        <p:spPr>
          <a:xfrm>
            <a:off x="135767" y="105966"/>
            <a:ext cx="9008233"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424" y="4629150"/>
            <a:ext cx="4338576"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186977" y="4886326"/>
            <a:ext cx="39574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900" i="1">
                <a:solidFill>
                  <a:srgbClr val="A6A6A6"/>
                </a:solidFill>
              </a:rPr>
              <a:t>Confidential: For discussion purposes only</a:t>
            </a:r>
          </a:p>
        </p:txBody>
      </p:sp>
      <p:sp>
        <p:nvSpPr>
          <p:cNvPr id="7" name="Title 1">
            <a:extLst>
              <a:ext uri="{FF2B5EF4-FFF2-40B4-BE49-F238E27FC236}">
                <a16:creationId xmlns:a16="http://schemas.microsoft.com/office/drawing/2014/main" id="{51636FED-851B-417D-99DA-F691799A789D}"/>
              </a:ext>
            </a:extLst>
          </p:cNvPr>
          <p:cNvSpPr>
            <a:spLocks noGrp="1"/>
          </p:cNvSpPr>
          <p:nvPr>
            <p:ph type="title"/>
          </p:nvPr>
        </p:nvSpPr>
        <p:spPr>
          <a:xfrm>
            <a:off x="246952" y="106052"/>
            <a:ext cx="7682961" cy="685800"/>
          </a:xfrm>
          <a:prstGeom prst="rect">
            <a:avLst/>
          </a:prstGeom>
        </p:spPr>
        <p:txBody>
          <a:bodyPr lIns="0" tIns="0" rIns="0" bIns="0" anchor="ctr" anchorCtr="0"/>
          <a:lstStyle>
            <a:lvl1pPr>
              <a:defRPr>
                <a:solidFill>
                  <a:schemeClr val="bg1"/>
                </a:solidFill>
              </a:defRPr>
            </a:lvl1pPr>
          </a:lstStyle>
          <a:p>
            <a:r>
              <a:rPr lang="en-US"/>
              <a:t>Click to edit Master title style</a:t>
            </a:r>
            <a:endParaRPr lang="en-US" dirty="0"/>
          </a:p>
        </p:txBody>
      </p:sp>
      <p:sp>
        <p:nvSpPr>
          <p:cNvPr id="8" name="Content Placeholder 5">
            <a:extLst>
              <a:ext uri="{FF2B5EF4-FFF2-40B4-BE49-F238E27FC236}">
                <a16:creationId xmlns:a16="http://schemas.microsoft.com/office/drawing/2014/main" id="{C66A2469-3358-401F-B8D4-FD544ACE6F07}"/>
              </a:ext>
            </a:extLst>
          </p:cNvPr>
          <p:cNvSpPr>
            <a:spLocks noGrp="1"/>
          </p:cNvSpPr>
          <p:nvPr>
            <p:ph sz="quarter" idx="12"/>
          </p:nvPr>
        </p:nvSpPr>
        <p:spPr>
          <a:xfrm>
            <a:off x="246953" y="929880"/>
            <a:ext cx="7681103" cy="3527821"/>
          </a:xfrm>
          <a:prstGeom prst="rect">
            <a:avLst/>
          </a:prstGeom>
        </p:spPr>
        <p:txBody>
          <a:bodyPr lIns="0" tIns="0" rIns="0" bIns="0"/>
          <a:lstStyle>
            <a:lvl1pPr>
              <a:lnSpc>
                <a:spcPct val="100000"/>
              </a:lnSpc>
              <a:spcAft>
                <a:spcPts val="450"/>
              </a:spcAft>
              <a:defRPr sz="1350"/>
            </a:lvl1pPr>
            <a:lvl2pPr>
              <a:lnSpc>
                <a:spcPct val="100000"/>
              </a:lnSpc>
              <a:spcAft>
                <a:spcPts val="450"/>
              </a:spcAft>
              <a:defRPr sz="1350"/>
            </a:lvl2pPr>
            <a:lvl3pPr>
              <a:lnSpc>
                <a:spcPct val="100000"/>
              </a:lnSpc>
              <a:spcAft>
                <a:spcPts val="450"/>
              </a:spcAft>
              <a:defRPr sz="1350"/>
            </a:lvl3pPr>
            <a:lvl4pPr>
              <a:lnSpc>
                <a:spcPct val="100000"/>
              </a:lnSpc>
              <a:spcAft>
                <a:spcPts val="450"/>
              </a:spcAft>
              <a:defRPr sz="1350"/>
            </a:lvl4pPr>
            <a:lvl5pPr>
              <a:lnSpc>
                <a:spcPct val="100000"/>
              </a:lnSpc>
              <a:spcAft>
                <a:spcPts val="450"/>
              </a:spcAft>
              <a:defRPr sz="1350"/>
            </a:lvl5pPr>
            <a:lvl6pPr>
              <a:lnSpc>
                <a:spcPct val="100000"/>
              </a:lnSpc>
              <a:spcAft>
                <a:spcPts val="450"/>
              </a:spcAft>
              <a:defRPr sz="1350"/>
            </a:lvl6pPr>
            <a:lvl7pPr>
              <a:lnSpc>
                <a:spcPct val="100000"/>
              </a:lnSpc>
              <a:spcAft>
                <a:spcPts val="450"/>
              </a:spcAft>
              <a:defRPr sz="1350"/>
            </a:lvl7pPr>
            <a:lvl8pPr>
              <a:lnSpc>
                <a:spcPct val="100000"/>
              </a:lnSpc>
              <a:spcAft>
                <a:spcPts val="450"/>
              </a:spcAft>
              <a:defRPr sz="1350"/>
            </a:lvl8pPr>
            <a:lvl9pPr>
              <a:lnSpc>
                <a:spcPct val="100000"/>
              </a:lnSpc>
              <a:spcAft>
                <a:spcPts val="450"/>
              </a:spcAft>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233E7BD-F178-4ECD-A438-4522AB45CDC6}"/>
              </a:ext>
            </a:extLst>
          </p:cNvPr>
          <p:cNvSpPr>
            <a:spLocks noGrp="1"/>
          </p:cNvSpPr>
          <p:nvPr>
            <p:ph type="sldNum" sz="quarter" idx="13"/>
          </p:nvPr>
        </p:nvSpPr>
        <p:spPr/>
        <p:txBody>
          <a:bodyPr/>
          <a:lstStyle>
            <a:lvl1pPr marL="0" algn="ctr" defTabSz="685783" rtl="0" eaLnBrk="1" latinLnBrk="0" hangingPunct="1">
              <a:defRPr lang="en-US" sz="675" b="0" kern="1200" smtClean="0">
                <a:solidFill>
                  <a:schemeClr val="tx1"/>
                </a:solidFill>
                <a:latin typeface="Arial" panose="020B0604020202020204" pitchFamily="34" charset="0"/>
                <a:ea typeface="+mn-ea"/>
                <a:cs typeface="Arial" panose="020B0604020202020204" pitchFamily="34" charset="0"/>
              </a:defRPr>
            </a:lvl1pPr>
            <a:lvl2pPr marL="0" algn="ctr">
              <a:defRPr sz="675">
                <a:solidFill>
                  <a:schemeClr val="tx1"/>
                </a:solidFill>
              </a:defRPr>
            </a:lvl2pPr>
            <a:lvl3pPr marL="0" algn="ctr">
              <a:defRPr sz="675">
                <a:solidFill>
                  <a:schemeClr val="tx1"/>
                </a:solidFill>
              </a:defRPr>
            </a:lvl3pPr>
            <a:lvl4pPr marL="0" algn="ctr">
              <a:defRPr sz="675">
                <a:solidFill>
                  <a:schemeClr val="tx1"/>
                </a:solidFill>
              </a:defRPr>
            </a:lvl4pPr>
            <a:lvl5pPr marL="0" algn="ctr">
              <a:defRPr sz="675">
                <a:solidFill>
                  <a:schemeClr val="tx1"/>
                </a:solidFill>
              </a:defRPr>
            </a:lvl5pPr>
            <a:lvl6pPr marL="0" algn="ctr">
              <a:defRPr sz="675">
                <a:solidFill>
                  <a:schemeClr val="tx1"/>
                </a:solidFill>
              </a:defRPr>
            </a:lvl6pPr>
            <a:lvl7pPr marL="0" algn="ctr">
              <a:defRPr sz="675">
                <a:solidFill>
                  <a:schemeClr val="tx1"/>
                </a:solidFill>
              </a:defRPr>
            </a:lvl7pPr>
            <a:lvl8pPr marL="0" algn="ctr">
              <a:defRPr sz="675">
                <a:solidFill>
                  <a:schemeClr val="tx1"/>
                </a:solidFill>
              </a:defRPr>
            </a:lvl8pPr>
            <a:lvl9pPr marL="0" algn="ctr">
              <a:defRPr sz="675">
                <a:solidFill>
                  <a:schemeClr val="tx1"/>
                </a:solidFill>
              </a:defRPr>
            </a:lvl9pPr>
          </a:lstStyle>
          <a:p>
            <a:pPr>
              <a:defRPr/>
            </a:pPr>
            <a:fld id="{082E1444-BFD5-4985-8665-25C120F5BE8A}" type="slidenum">
              <a:rPr/>
              <a:pPr>
                <a:defRPr/>
              </a:pPr>
              <a:t>‹#›</a:t>
            </a:fld>
            <a:endParaRPr dirty="0"/>
          </a:p>
        </p:txBody>
      </p:sp>
      <p:sp>
        <p:nvSpPr>
          <p:cNvPr id="10" name="Footer Placeholder 7">
            <a:extLst>
              <a:ext uri="{FF2B5EF4-FFF2-40B4-BE49-F238E27FC236}">
                <a16:creationId xmlns:a16="http://schemas.microsoft.com/office/drawing/2014/main" id="{DE9F99D2-8F8F-4303-8526-4D6E93BE28D3}"/>
              </a:ext>
            </a:extLst>
          </p:cNvPr>
          <p:cNvSpPr>
            <a:spLocks noGrp="1"/>
          </p:cNvSpPr>
          <p:nvPr>
            <p:ph type="ftr" sz="quarter" idx="14"/>
          </p:nvPr>
        </p:nvSpPr>
        <p:spPr/>
        <p:txBody>
          <a:bodyPr/>
          <a:lstStyle>
            <a:lvl1pPr marL="0" algn="l" defTabSz="685783" rtl="0" eaLnBrk="1" latinLnBrk="0" hangingPunct="1">
              <a:defRPr lang="en-US" sz="675" b="0" kern="1200" dirty="0">
                <a:solidFill>
                  <a:schemeClr val="tx1"/>
                </a:solidFill>
                <a:latin typeface="Arial" panose="020B0604020202020204" pitchFamily="34" charset="0"/>
                <a:ea typeface="+mn-ea"/>
                <a:cs typeface="Arial" panose="020B0604020202020204" pitchFamily="34" charset="0"/>
              </a:defRPr>
            </a:lvl1pPr>
            <a:lvl2pPr marL="0">
              <a:defRPr sz="675" b="0">
                <a:solidFill>
                  <a:schemeClr val="tx1"/>
                </a:solidFill>
              </a:defRPr>
            </a:lvl2pPr>
            <a:lvl3pPr marL="0">
              <a:defRPr sz="675" b="0">
                <a:solidFill>
                  <a:schemeClr val="tx1"/>
                </a:solidFill>
              </a:defRPr>
            </a:lvl3pPr>
            <a:lvl4pPr marL="0">
              <a:defRPr sz="675" b="0">
                <a:solidFill>
                  <a:schemeClr val="tx1"/>
                </a:solidFill>
              </a:defRPr>
            </a:lvl4pPr>
            <a:lvl5pPr marL="0">
              <a:defRPr sz="675" b="0">
                <a:solidFill>
                  <a:schemeClr val="tx1"/>
                </a:solidFill>
              </a:defRPr>
            </a:lvl5pPr>
            <a:lvl6pPr marL="0">
              <a:defRPr sz="675" b="0">
                <a:solidFill>
                  <a:schemeClr val="tx1"/>
                </a:solidFill>
              </a:defRPr>
            </a:lvl6pPr>
            <a:lvl7pPr marL="0">
              <a:defRPr sz="675" b="0">
                <a:solidFill>
                  <a:schemeClr val="tx1"/>
                </a:solidFill>
              </a:defRPr>
            </a:lvl7pPr>
            <a:lvl8pPr marL="0">
              <a:defRPr sz="675" b="0">
                <a:solidFill>
                  <a:schemeClr val="tx1"/>
                </a:solidFill>
              </a:defRPr>
            </a:lvl8pPr>
            <a:lvl9pPr marL="0">
              <a:defRPr sz="675" b="0">
                <a:solidFill>
                  <a:schemeClr val="tx1"/>
                </a:solidFill>
              </a:defRPr>
            </a:lvl9pPr>
          </a:lstStyle>
          <a:p>
            <a:pPr>
              <a:defRPr/>
            </a:pPr>
            <a:r>
              <a:t>Modify with Insert &gt; Header &amp; Footer</a:t>
            </a:r>
          </a:p>
        </p:txBody>
      </p:sp>
    </p:spTree>
    <p:extLst>
      <p:ext uri="{BB962C8B-B14F-4D97-AF65-F5344CB8AC3E}">
        <p14:creationId xmlns:p14="http://schemas.microsoft.com/office/powerpoint/2010/main" val="2983933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smtClean="0"/>
              <a:pPr/>
              <a:t>3/3/25</a:t>
            </a:fld>
            <a:endParaRPr lang="en-US" dirty="0"/>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a:p>
        </p:txBody>
      </p:sp>
    </p:spTree>
    <p:extLst>
      <p:ext uri="{BB962C8B-B14F-4D97-AF65-F5344CB8AC3E}">
        <p14:creationId xmlns:p14="http://schemas.microsoft.com/office/powerpoint/2010/main" val="1487673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3966"/>
            <a:ext cx="8229600" cy="857250"/>
          </a:xfrm>
        </p:spPr>
        <p:txBody>
          <a:bodyPr lIns="0" tIns="0" anchor="t">
            <a:normAutofit/>
          </a:bodyPr>
          <a:lstStyle>
            <a:lvl1pPr algn="l">
              <a:defRPr sz="3600">
                <a:solidFill>
                  <a:srgbClr val="A20815"/>
                </a:solidFill>
                <a:latin typeface="Arial"/>
                <a:cs typeface="Arial"/>
              </a:defRPr>
            </a:lvl1pPr>
          </a:lstStyle>
          <a:p>
            <a:r>
              <a:rPr lang="en-US" dirty="0"/>
              <a:t>Insert Title Here Copy Only</a:t>
            </a:r>
          </a:p>
        </p:txBody>
      </p:sp>
      <p:sp>
        <p:nvSpPr>
          <p:cNvPr id="5" name="Content Placeholder 4"/>
          <p:cNvSpPr>
            <a:spLocks noGrp="1"/>
          </p:cNvSpPr>
          <p:nvPr>
            <p:ph sz="quarter" idx="11" hasCustomPrompt="1"/>
          </p:nvPr>
        </p:nvSpPr>
        <p:spPr>
          <a:xfrm>
            <a:off x="927100" y="1352722"/>
            <a:ext cx="7759701" cy="3090272"/>
          </a:xfrm>
        </p:spPr>
        <p:txBody>
          <a:bodyPr>
            <a:normAutofit/>
          </a:bodyPr>
          <a:lstStyle>
            <a:lvl1pPr marL="342892" marR="0" indent="-342892" algn="l" defTabSz="914378" rtl="0" eaLnBrk="1" fontAlgn="base" latinLnBrk="0" hangingPunct="1">
              <a:lnSpc>
                <a:spcPct val="100000"/>
              </a:lnSpc>
              <a:spcBef>
                <a:spcPct val="20000"/>
              </a:spcBef>
              <a:spcAft>
                <a:spcPct val="0"/>
              </a:spcAft>
              <a:buClrTx/>
              <a:buSzTx/>
              <a:buFontTx/>
              <a:buChar char="•"/>
              <a:tabLst/>
              <a:defRPr sz="1800" b="1" baseline="0">
                <a:solidFill>
                  <a:schemeClr val="tx1"/>
                </a:solidFill>
                <a:latin typeface="Arial"/>
                <a:cs typeface="Arial"/>
              </a:defRPr>
            </a:lvl1pPr>
            <a:lvl2pPr marL="742931" marR="0" indent="-285743" algn="l" defTabSz="914378"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latin typeface="Arial"/>
                <a:cs typeface="Arial"/>
              </a:defRPr>
            </a:lvl2pPr>
            <a:lvl3pPr marL="1142972" marR="0" indent="-228594" algn="l" defTabSz="914378"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latin typeface="Arial"/>
                <a:cs typeface="Arial"/>
              </a:defRPr>
            </a:lvl3pPr>
            <a:lvl4pPr marL="0">
              <a:defRPr sz="1500">
                <a:solidFill>
                  <a:srgbClr val="7F7F7F"/>
                </a:solidFill>
                <a:latin typeface="Arial"/>
                <a:cs typeface="Arial"/>
              </a:defRPr>
            </a:lvl4pPr>
            <a:lvl5pPr marL="457189">
              <a:defRPr sz="1500">
                <a:solidFill>
                  <a:srgbClr val="7F7F7F"/>
                </a:solidFill>
                <a:latin typeface="Arial"/>
                <a:cs typeface="Arial"/>
              </a:defRPr>
            </a:lvl5pPr>
          </a:lstStyle>
          <a:p>
            <a:pPr marL="342892" marR="0" lvl="0" indent="-342892" algn="l" defTabSz="914378"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31" marR="0" lvl="1" indent="-285743" algn="l" defTabSz="914378"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2972" marR="0" lvl="2" indent="-228594" algn="l" defTabSz="914378"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3921441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543050"/>
            <a:ext cx="3479802" cy="55221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218706"/>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1543050"/>
            <a:ext cx="3479802" cy="55221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218705"/>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3/3/25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37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1"/>
        <p:cNvGrpSpPr/>
        <p:nvPr/>
      </p:nvGrpSpPr>
      <p:grpSpPr>
        <a:xfrm>
          <a:off x="0" y="0"/>
          <a:ext cx="0" cy="0"/>
          <a:chOff x="0" y="0"/>
          <a:chExt cx="0" cy="0"/>
        </a:xfrm>
      </p:grpSpPr>
      <p:sp>
        <p:nvSpPr>
          <p:cNvPr id="12" name="Google Shape;12;p3"/>
          <p:cNvSpPr/>
          <p:nvPr/>
        </p:nvSpPr>
        <p:spPr>
          <a:xfrm>
            <a:off x="540000" y="540000"/>
            <a:ext cx="8064300" cy="4063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p:nvPr/>
        </p:nvSpPr>
        <p:spPr>
          <a:xfrm>
            <a:off x="666750" y="673050"/>
            <a:ext cx="7810500" cy="3797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1771688" y="2429913"/>
            <a:ext cx="5667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705025" y="1362075"/>
            <a:ext cx="2238300" cy="17763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 name="Google Shape;16;p3"/>
          <p:cNvSpPr txBox="1">
            <a:spLocks noGrp="1"/>
          </p:cNvSpPr>
          <p:nvPr>
            <p:ph type="subTitle" idx="1"/>
          </p:nvPr>
        </p:nvSpPr>
        <p:spPr>
          <a:xfrm>
            <a:off x="1771688" y="3157413"/>
            <a:ext cx="5667300" cy="4287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arts &amp; Copy 1">
  <p:cSld name="Charts &amp; Copy 1">
    <p:spTree>
      <p:nvGrpSpPr>
        <p:cNvPr id="1" name="Shape 161"/>
        <p:cNvGrpSpPr/>
        <p:nvPr/>
      </p:nvGrpSpPr>
      <p:grpSpPr>
        <a:xfrm>
          <a:off x="0" y="0"/>
          <a:ext cx="0" cy="0"/>
          <a:chOff x="0" y="0"/>
          <a:chExt cx="0" cy="0"/>
        </a:xfrm>
      </p:grpSpPr>
      <p:sp>
        <p:nvSpPr>
          <p:cNvPr id="162" name="Google Shape;162;p104"/>
          <p:cNvSpPr txBox="1">
            <a:spLocks noGrp="1"/>
          </p:cNvSpPr>
          <p:nvPr>
            <p:ph type="title"/>
          </p:nvPr>
        </p:nvSpPr>
        <p:spPr>
          <a:xfrm>
            <a:off x="457200" y="323966"/>
            <a:ext cx="8229600" cy="857250"/>
          </a:xfrm>
          <a:prstGeom prst="rect">
            <a:avLst/>
          </a:prstGeom>
          <a:noFill/>
          <a:ln>
            <a:noFill/>
          </a:ln>
        </p:spPr>
        <p:txBody>
          <a:bodyPr spcFirstLastPara="1" wrap="square" lIns="0" tIns="0" rIns="91425" bIns="45700" anchor="t" anchorCtr="0">
            <a:normAutofit/>
          </a:bodyPr>
          <a:lstStyle>
            <a:lvl1pPr lvl="0" algn="l">
              <a:spcBef>
                <a:spcPts val="0"/>
              </a:spcBef>
              <a:spcAft>
                <a:spcPts val="0"/>
              </a:spcAft>
              <a:buClr>
                <a:srgbClr val="A20815"/>
              </a:buClr>
              <a:buSzPts val="4800"/>
              <a:buFont typeface="Arial"/>
              <a:buNone/>
              <a:defRPr sz="36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04"/>
          <p:cNvSpPr>
            <a:spLocks noGrp="1"/>
          </p:cNvSpPr>
          <p:nvPr>
            <p:ph type="chart" idx="2"/>
          </p:nvPr>
        </p:nvSpPr>
        <p:spPr>
          <a:xfrm>
            <a:off x="3415729" y="1303463"/>
            <a:ext cx="2178050" cy="162718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20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3pPr>
            <a:lvl4pPr marR="0" lvl="3"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4pPr>
            <a:lvl5pPr marR="0" lvl="4"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104"/>
          <p:cNvSpPr>
            <a:spLocks noGrp="1"/>
          </p:cNvSpPr>
          <p:nvPr>
            <p:ph type="chart" idx="3"/>
          </p:nvPr>
        </p:nvSpPr>
        <p:spPr>
          <a:xfrm>
            <a:off x="6037720" y="1303463"/>
            <a:ext cx="2178050" cy="162718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20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3pPr>
            <a:lvl4pPr marR="0" lvl="3"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4pPr>
            <a:lvl5pPr marR="0" lvl="4"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104"/>
          <p:cNvSpPr>
            <a:spLocks noGrp="1"/>
          </p:cNvSpPr>
          <p:nvPr>
            <p:ph type="chart" idx="4"/>
          </p:nvPr>
        </p:nvSpPr>
        <p:spPr>
          <a:xfrm>
            <a:off x="796147" y="1303463"/>
            <a:ext cx="2178050" cy="162718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20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3pPr>
            <a:lvl4pPr marR="0" lvl="3"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4pPr>
            <a:lvl5pPr marR="0" lvl="4"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104"/>
          <p:cNvSpPr txBox="1">
            <a:spLocks noGrp="1"/>
          </p:cNvSpPr>
          <p:nvPr>
            <p:ph type="body" idx="1"/>
          </p:nvPr>
        </p:nvSpPr>
        <p:spPr>
          <a:xfrm>
            <a:off x="926715" y="3052891"/>
            <a:ext cx="2177520" cy="1390105"/>
          </a:xfrm>
          <a:prstGeom prst="rect">
            <a:avLst/>
          </a:prstGeom>
          <a:noFill/>
          <a:ln>
            <a:noFill/>
          </a:ln>
        </p:spPr>
        <p:txBody>
          <a:bodyPr spcFirstLastPara="1" wrap="square" lIns="0" tIns="0" rIns="0" bIns="0" anchor="t" anchorCtr="0">
            <a:noAutofit/>
          </a:bodyPr>
          <a:lstStyle>
            <a:lvl1pPr marL="342892" lvl="0" indent="-171446" algn="l">
              <a:lnSpc>
                <a:spcPct val="100000"/>
              </a:lnSpc>
              <a:spcBef>
                <a:spcPts val="300"/>
              </a:spcBef>
              <a:spcAft>
                <a:spcPts val="0"/>
              </a:spcAft>
              <a:buClr>
                <a:schemeClr val="dk1"/>
              </a:buClr>
              <a:buSzPts val="2000"/>
              <a:buFont typeface="Arial"/>
              <a:buNone/>
              <a:defRPr sz="1500" b="1">
                <a:solidFill>
                  <a:schemeClr val="dk1"/>
                </a:solidFill>
                <a:latin typeface="Arial"/>
                <a:ea typeface="Arial"/>
                <a:cs typeface="Arial"/>
                <a:sym typeface="Arial"/>
              </a:defRPr>
            </a:lvl1pPr>
            <a:lvl2pPr marL="685783" lvl="1" indent="-266693" algn="l">
              <a:lnSpc>
                <a:spcPct val="120000"/>
              </a:lnSpc>
              <a:spcBef>
                <a:spcPts val="300"/>
              </a:spcBef>
              <a:spcAft>
                <a:spcPts val="0"/>
              </a:spcAft>
              <a:buClr>
                <a:srgbClr val="8D8E8D"/>
              </a:buClr>
              <a:buSzPts val="2000"/>
              <a:buFont typeface="Merriweather Sans"/>
              <a:buChar char="-"/>
              <a:defRPr sz="1500" b="0">
                <a:solidFill>
                  <a:schemeClr val="dk1"/>
                </a:solidFill>
                <a:latin typeface="Arial"/>
                <a:ea typeface="Arial"/>
                <a:cs typeface="Arial"/>
                <a:sym typeface="Arial"/>
              </a:defRPr>
            </a:lvl2pPr>
            <a:lvl3pPr marL="1028675" lvl="2" indent="-171446" algn="l">
              <a:lnSpc>
                <a:spcPct val="100000"/>
              </a:lnSpc>
              <a:spcBef>
                <a:spcPts val="300"/>
              </a:spcBef>
              <a:spcAft>
                <a:spcPts val="0"/>
              </a:spcAft>
              <a:buClr>
                <a:srgbClr val="7F7F7F"/>
              </a:buClr>
              <a:buSzPts val="2000"/>
              <a:buFont typeface="Arial"/>
              <a:buNone/>
              <a:defRPr sz="1500">
                <a:latin typeface="Arial"/>
                <a:ea typeface="Arial"/>
                <a:cs typeface="Arial"/>
                <a:sym typeface="Arial"/>
              </a:defRPr>
            </a:lvl3pPr>
            <a:lvl4pPr marL="1371566" lvl="3" indent="-171446" algn="l">
              <a:spcBef>
                <a:spcPts val="300"/>
              </a:spcBef>
              <a:spcAft>
                <a:spcPts val="0"/>
              </a:spcAft>
              <a:buClr>
                <a:srgbClr val="7F7F7F"/>
              </a:buClr>
              <a:buSzPts val="2000"/>
              <a:buFont typeface="Arial"/>
              <a:buNone/>
              <a:defRPr sz="1500">
                <a:latin typeface="Arial"/>
                <a:ea typeface="Arial"/>
                <a:cs typeface="Arial"/>
                <a:sym typeface="Arial"/>
              </a:defRPr>
            </a:lvl4pPr>
            <a:lvl5pPr marL="1714457" lvl="4" indent="-171446" algn="l">
              <a:spcBef>
                <a:spcPts val="300"/>
              </a:spcBef>
              <a:spcAft>
                <a:spcPts val="0"/>
              </a:spcAft>
              <a:buClr>
                <a:srgbClr val="7F7F7F"/>
              </a:buClr>
              <a:buSzPts val="2000"/>
              <a:buFont typeface="Arial"/>
              <a:buNone/>
              <a:defRPr sz="1500">
                <a:latin typeface="Arial"/>
                <a:ea typeface="Arial"/>
                <a:cs typeface="Arial"/>
                <a:sym typeface="Arial"/>
              </a:defRPr>
            </a:lvl5pPr>
            <a:lvl6pPr marL="2057348" lvl="5" indent="-273027" algn="l">
              <a:spcBef>
                <a:spcPts val="320"/>
              </a:spcBef>
              <a:spcAft>
                <a:spcPts val="0"/>
              </a:spcAft>
              <a:buClr>
                <a:schemeClr val="dk1"/>
              </a:buClr>
              <a:buSzPts val="2133"/>
              <a:buChar char="•"/>
              <a:defRPr sz="1600"/>
            </a:lvl6pPr>
            <a:lvl7pPr marL="2400240" lvl="6" indent="-273027" algn="l">
              <a:spcBef>
                <a:spcPts val="320"/>
              </a:spcBef>
              <a:spcAft>
                <a:spcPts val="0"/>
              </a:spcAft>
              <a:buClr>
                <a:schemeClr val="dk1"/>
              </a:buClr>
              <a:buSzPts val="2133"/>
              <a:buChar char="•"/>
              <a:defRPr sz="1600"/>
            </a:lvl7pPr>
            <a:lvl8pPr marL="2743132" lvl="7" indent="-273027" algn="l">
              <a:spcBef>
                <a:spcPts val="320"/>
              </a:spcBef>
              <a:spcAft>
                <a:spcPts val="0"/>
              </a:spcAft>
              <a:buClr>
                <a:schemeClr val="dk1"/>
              </a:buClr>
              <a:buSzPts val="2133"/>
              <a:buChar char="•"/>
              <a:defRPr sz="1600"/>
            </a:lvl8pPr>
            <a:lvl9pPr marL="3086023" lvl="8" indent="-273027" algn="l">
              <a:spcBef>
                <a:spcPts val="320"/>
              </a:spcBef>
              <a:spcAft>
                <a:spcPts val="0"/>
              </a:spcAft>
              <a:buClr>
                <a:schemeClr val="dk1"/>
              </a:buClr>
              <a:buSzPts val="2133"/>
              <a:buChar char="•"/>
              <a:defRPr sz="1600"/>
            </a:lvl9pPr>
          </a:lstStyle>
          <a:p>
            <a:endParaRPr/>
          </a:p>
        </p:txBody>
      </p:sp>
      <p:sp>
        <p:nvSpPr>
          <p:cNvPr id="168" name="Google Shape;168;p104"/>
          <p:cNvSpPr txBox="1">
            <a:spLocks noGrp="1"/>
          </p:cNvSpPr>
          <p:nvPr>
            <p:ph type="body" idx="5"/>
          </p:nvPr>
        </p:nvSpPr>
        <p:spPr>
          <a:xfrm>
            <a:off x="3538729" y="3052891"/>
            <a:ext cx="2177520" cy="1390105"/>
          </a:xfrm>
          <a:prstGeom prst="rect">
            <a:avLst/>
          </a:prstGeom>
          <a:noFill/>
          <a:ln>
            <a:noFill/>
          </a:ln>
        </p:spPr>
        <p:txBody>
          <a:bodyPr spcFirstLastPara="1" wrap="square" lIns="0" tIns="0" rIns="0" bIns="0" anchor="t" anchorCtr="0">
            <a:noAutofit/>
          </a:bodyPr>
          <a:lstStyle>
            <a:lvl1pPr marL="342892" lvl="0" indent="-171446" algn="l">
              <a:lnSpc>
                <a:spcPct val="100000"/>
              </a:lnSpc>
              <a:spcBef>
                <a:spcPts val="300"/>
              </a:spcBef>
              <a:spcAft>
                <a:spcPts val="0"/>
              </a:spcAft>
              <a:buClr>
                <a:schemeClr val="dk1"/>
              </a:buClr>
              <a:buSzPts val="2000"/>
              <a:buFont typeface="Arial"/>
              <a:buNone/>
              <a:defRPr sz="1500" b="1">
                <a:solidFill>
                  <a:schemeClr val="dk1"/>
                </a:solidFill>
                <a:latin typeface="Arial"/>
                <a:ea typeface="Arial"/>
                <a:cs typeface="Arial"/>
                <a:sym typeface="Arial"/>
              </a:defRPr>
            </a:lvl1pPr>
            <a:lvl2pPr marL="685783" lvl="1" indent="-266693" algn="l">
              <a:lnSpc>
                <a:spcPct val="120000"/>
              </a:lnSpc>
              <a:spcBef>
                <a:spcPts val="300"/>
              </a:spcBef>
              <a:spcAft>
                <a:spcPts val="0"/>
              </a:spcAft>
              <a:buClr>
                <a:srgbClr val="8D8E8D"/>
              </a:buClr>
              <a:buSzPts val="2000"/>
              <a:buFont typeface="Merriweather Sans"/>
              <a:buChar char="-"/>
              <a:defRPr sz="1500" b="0">
                <a:solidFill>
                  <a:schemeClr val="dk1"/>
                </a:solidFill>
                <a:latin typeface="Arial"/>
                <a:ea typeface="Arial"/>
                <a:cs typeface="Arial"/>
                <a:sym typeface="Arial"/>
              </a:defRPr>
            </a:lvl2pPr>
            <a:lvl3pPr marL="1028675" lvl="2" indent="-171446" algn="l">
              <a:lnSpc>
                <a:spcPct val="100000"/>
              </a:lnSpc>
              <a:spcBef>
                <a:spcPts val="300"/>
              </a:spcBef>
              <a:spcAft>
                <a:spcPts val="0"/>
              </a:spcAft>
              <a:buClr>
                <a:srgbClr val="7F7F7F"/>
              </a:buClr>
              <a:buSzPts val="2000"/>
              <a:buFont typeface="Arial"/>
              <a:buNone/>
              <a:defRPr sz="1500">
                <a:latin typeface="Arial"/>
                <a:ea typeface="Arial"/>
                <a:cs typeface="Arial"/>
                <a:sym typeface="Arial"/>
              </a:defRPr>
            </a:lvl3pPr>
            <a:lvl4pPr marL="1371566" lvl="3" indent="-171446" algn="l">
              <a:spcBef>
                <a:spcPts val="300"/>
              </a:spcBef>
              <a:spcAft>
                <a:spcPts val="0"/>
              </a:spcAft>
              <a:buClr>
                <a:srgbClr val="7F7F7F"/>
              </a:buClr>
              <a:buSzPts val="2000"/>
              <a:buFont typeface="Arial"/>
              <a:buNone/>
              <a:defRPr sz="1500">
                <a:latin typeface="Arial"/>
                <a:ea typeface="Arial"/>
                <a:cs typeface="Arial"/>
                <a:sym typeface="Arial"/>
              </a:defRPr>
            </a:lvl4pPr>
            <a:lvl5pPr marL="1714457" lvl="4" indent="-171446" algn="l">
              <a:spcBef>
                <a:spcPts val="300"/>
              </a:spcBef>
              <a:spcAft>
                <a:spcPts val="0"/>
              </a:spcAft>
              <a:buClr>
                <a:srgbClr val="7F7F7F"/>
              </a:buClr>
              <a:buSzPts val="2000"/>
              <a:buFont typeface="Arial"/>
              <a:buNone/>
              <a:defRPr sz="1500">
                <a:latin typeface="Arial"/>
                <a:ea typeface="Arial"/>
                <a:cs typeface="Arial"/>
                <a:sym typeface="Arial"/>
              </a:defRPr>
            </a:lvl5pPr>
            <a:lvl6pPr marL="2057348" lvl="5" indent="-273027" algn="l">
              <a:spcBef>
                <a:spcPts val="320"/>
              </a:spcBef>
              <a:spcAft>
                <a:spcPts val="0"/>
              </a:spcAft>
              <a:buClr>
                <a:schemeClr val="dk1"/>
              </a:buClr>
              <a:buSzPts val="2133"/>
              <a:buChar char="•"/>
              <a:defRPr sz="1600"/>
            </a:lvl6pPr>
            <a:lvl7pPr marL="2400240" lvl="6" indent="-273027" algn="l">
              <a:spcBef>
                <a:spcPts val="320"/>
              </a:spcBef>
              <a:spcAft>
                <a:spcPts val="0"/>
              </a:spcAft>
              <a:buClr>
                <a:schemeClr val="dk1"/>
              </a:buClr>
              <a:buSzPts val="2133"/>
              <a:buChar char="•"/>
              <a:defRPr sz="1600"/>
            </a:lvl7pPr>
            <a:lvl8pPr marL="2743132" lvl="7" indent="-273027" algn="l">
              <a:spcBef>
                <a:spcPts val="320"/>
              </a:spcBef>
              <a:spcAft>
                <a:spcPts val="0"/>
              </a:spcAft>
              <a:buClr>
                <a:schemeClr val="dk1"/>
              </a:buClr>
              <a:buSzPts val="2133"/>
              <a:buChar char="•"/>
              <a:defRPr sz="1600"/>
            </a:lvl8pPr>
            <a:lvl9pPr marL="3086023" lvl="8" indent="-273027" algn="l">
              <a:spcBef>
                <a:spcPts val="320"/>
              </a:spcBef>
              <a:spcAft>
                <a:spcPts val="0"/>
              </a:spcAft>
              <a:buClr>
                <a:schemeClr val="dk1"/>
              </a:buClr>
              <a:buSzPts val="2133"/>
              <a:buChar char="•"/>
              <a:defRPr sz="1600"/>
            </a:lvl9pPr>
          </a:lstStyle>
          <a:p>
            <a:endParaRPr/>
          </a:p>
        </p:txBody>
      </p:sp>
      <p:sp>
        <p:nvSpPr>
          <p:cNvPr id="169" name="Google Shape;169;p104"/>
          <p:cNvSpPr txBox="1">
            <a:spLocks noGrp="1"/>
          </p:cNvSpPr>
          <p:nvPr>
            <p:ph type="body" idx="6"/>
          </p:nvPr>
        </p:nvSpPr>
        <p:spPr>
          <a:xfrm>
            <a:off x="6165995" y="3052891"/>
            <a:ext cx="2177520" cy="1390105"/>
          </a:xfrm>
          <a:prstGeom prst="rect">
            <a:avLst/>
          </a:prstGeom>
          <a:noFill/>
          <a:ln>
            <a:noFill/>
          </a:ln>
        </p:spPr>
        <p:txBody>
          <a:bodyPr spcFirstLastPara="1" wrap="square" lIns="0" tIns="0" rIns="0" bIns="0" anchor="t" anchorCtr="0">
            <a:noAutofit/>
          </a:bodyPr>
          <a:lstStyle>
            <a:lvl1pPr marL="342892" lvl="0" indent="-171446" algn="l">
              <a:lnSpc>
                <a:spcPct val="100000"/>
              </a:lnSpc>
              <a:spcBef>
                <a:spcPts val="300"/>
              </a:spcBef>
              <a:spcAft>
                <a:spcPts val="0"/>
              </a:spcAft>
              <a:buClr>
                <a:schemeClr val="dk1"/>
              </a:buClr>
              <a:buSzPts val="2000"/>
              <a:buFont typeface="Arial"/>
              <a:buNone/>
              <a:defRPr sz="1500" b="1">
                <a:solidFill>
                  <a:schemeClr val="dk1"/>
                </a:solidFill>
                <a:latin typeface="Arial"/>
                <a:ea typeface="Arial"/>
                <a:cs typeface="Arial"/>
                <a:sym typeface="Arial"/>
              </a:defRPr>
            </a:lvl1pPr>
            <a:lvl2pPr marL="685783" lvl="1" indent="-266693" algn="l">
              <a:lnSpc>
                <a:spcPct val="120000"/>
              </a:lnSpc>
              <a:spcBef>
                <a:spcPts val="300"/>
              </a:spcBef>
              <a:spcAft>
                <a:spcPts val="0"/>
              </a:spcAft>
              <a:buClr>
                <a:srgbClr val="8D8E8D"/>
              </a:buClr>
              <a:buSzPts val="2000"/>
              <a:buFont typeface="Merriweather Sans"/>
              <a:buChar char="-"/>
              <a:defRPr sz="1500" b="0">
                <a:solidFill>
                  <a:schemeClr val="dk1"/>
                </a:solidFill>
                <a:latin typeface="Arial"/>
                <a:ea typeface="Arial"/>
                <a:cs typeface="Arial"/>
                <a:sym typeface="Arial"/>
              </a:defRPr>
            </a:lvl2pPr>
            <a:lvl3pPr marL="1028675" lvl="2" indent="-171446" algn="l">
              <a:lnSpc>
                <a:spcPct val="100000"/>
              </a:lnSpc>
              <a:spcBef>
                <a:spcPts val="300"/>
              </a:spcBef>
              <a:spcAft>
                <a:spcPts val="0"/>
              </a:spcAft>
              <a:buClr>
                <a:srgbClr val="7F7F7F"/>
              </a:buClr>
              <a:buSzPts val="2000"/>
              <a:buFont typeface="Arial"/>
              <a:buNone/>
              <a:defRPr sz="1500">
                <a:latin typeface="Arial"/>
                <a:ea typeface="Arial"/>
                <a:cs typeface="Arial"/>
                <a:sym typeface="Arial"/>
              </a:defRPr>
            </a:lvl3pPr>
            <a:lvl4pPr marL="1371566" lvl="3" indent="-171446" algn="l">
              <a:spcBef>
                <a:spcPts val="300"/>
              </a:spcBef>
              <a:spcAft>
                <a:spcPts val="0"/>
              </a:spcAft>
              <a:buClr>
                <a:srgbClr val="7F7F7F"/>
              </a:buClr>
              <a:buSzPts val="2000"/>
              <a:buFont typeface="Arial"/>
              <a:buNone/>
              <a:defRPr sz="1500">
                <a:latin typeface="Arial"/>
                <a:ea typeface="Arial"/>
                <a:cs typeface="Arial"/>
                <a:sym typeface="Arial"/>
              </a:defRPr>
            </a:lvl4pPr>
            <a:lvl5pPr marL="1714457" lvl="4" indent="-171446" algn="l">
              <a:spcBef>
                <a:spcPts val="300"/>
              </a:spcBef>
              <a:spcAft>
                <a:spcPts val="0"/>
              </a:spcAft>
              <a:buClr>
                <a:srgbClr val="7F7F7F"/>
              </a:buClr>
              <a:buSzPts val="2000"/>
              <a:buFont typeface="Arial"/>
              <a:buNone/>
              <a:defRPr sz="1500">
                <a:latin typeface="Arial"/>
                <a:ea typeface="Arial"/>
                <a:cs typeface="Arial"/>
                <a:sym typeface="Arial"/>
              </a:defRPr>
            </a:lvl5pPr>
            <a:lvl6pPr marL="2057348" lvl="5" indent="-273027" algn="l">
              <a:spcBef>
                <a:spcPts val="320"/>
              </a:spcBef>
              <a:spcAft>
                <a:spcPts val="0"/>
              </a:spcAft>
              <a:buClr>
                <a:schemeClr val="dk1"/>
              </a:buClr>
              <a:buSzPts val="2133"/>
              <a:buChar char="•"/>
              <a:defRPr sz="1600"/>
            </a:lvl6pPr>
            <a:lvl7pPr marL="2400240" lvl="6" indent="-273027" algn="l">
              <a:spcBef>
                <a:spcPts val="320"/>
              </a:spcBef>
              <a:spcAft>
                <a:spcPts val="0"/>
              </a:spcAft>
              <a:buClr>
                <a:schemeClr val="dk1"/>
              </a:buClr>
              <a:buSzPts val="2133"/>
              <a:buChar char="•"/>
              <a:defRPr sz="1600"/>
            </a:lvl7pPr>
            <a:lvl8pPr marL="2743132" lvl="7" indent="-273027" algn="l">
              <a:spcBef>
                <a:spcPts val="320"/>
              </a:spcBef>
              <a:spcAft>
                <a:spcPts val="0"/>
              </a:spcAft>
              <a:buClr>
                <a:schemeClr val="dk1"/>
              </a:buClr>
              <a:buSzPts val="2133"/>
              <a:buChar char="•"/>
              <a:defRPr sz="1600"/>
            </a:lvl8pPr>
            <a:lvl9pPr marL="3086023" lvl="8" indent="-273027" algn="l">
              <a:spcBef>
                <a:spcPts val="320"/>
              </a:spcBef>
              <a:spcAft>
                <a:spcPts val="0"/>
              </a:spcAft>
              <a:buClr>
                <a:schemeClr val="dk1"/>
              </a:buClr>
              <a:buSzPts val="2133"/>
              <a:buChar char="•"/>
              <a:defRPr sz="1600"/>
            </a:lvl9pPr>
          </a:lstStyle>
          <a:p>
            <a:endParaRPr/>
          </a:p>
        </p:txBody>
      </p:sp>
    </p:spTree>
    <p:extLst>
      <p:ext uri="{BB962C8B-B14F-4D97-AF65-F5344CB8AC3E}">
        <p14:creationId xmlns:p14="http://schemas.microsoft.com/office/powerpoint/2010/main" val="975858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F8DD-10C1-9CE3-7F45-489DFFAD302E}"/>
              </a:ext>
            </a:extLst>
          </p:cNvPr>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D92239-97C5-DC53-FCF8-631C38E32D24}"/>
              </a:ext>
            </a:extLst>
          </p:cNvPr>
          <p:cNvSpPr/>
          <p:nvPr/>
        </p:nvSpPr>
        <p:spPr>
          <a:xfrm>
            <a:off x="0" y="1320393"/>
            <a:ext cx="9144000" cy="3362743"/>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396072" y="2268450"/>
            <a:ext cx="8351856" cy="664797"/>
          </a:xfrm>
        </p:spPr>
        <p:txBody>
          <a:bodyPr lIns="0" bIns="0" anchor="b" anchorCtr="0">
            <a:spAutoFit/>
          </a:bodyPr>
          <a:lstStyle>
            <a:lvl1pPr algn="l">
              <a:lnSpc>
                <a:spcPct val="90000"/>
              </a:lnSpc>
              <a:defRPr sz="4800" b="1" baseline="0">
                <a:solidFill>
                  <a:schemeClr val="bg1"/>
                </a:solidFill>
                <a:latin typeface="Arial"/>
                <a:cs typeface="Arial"/>
              </a:defRPr>
            </a:lvl1pPr>
          </a:lstStyle>
          <a:p>
            <a:r>
              <a:rPr lang="en-US" dirty="0"/>
              <a:t>Cover Slide Title</a:t>
            </a:r>
          </a:p>
        </p:txBody>
      </p:sp>
      <p:sp>
        <p:nvSpPr>
          <p:cNvPr id="12" name="Subtitle 2"/>
          <p:cNvSpPr>
            <a:spLocks noGrp="1"/>
          </p:cNvSpPr>
          <p:nvPr>
            <p:ph type="subTitle" idx="1" hasCustomPrompt="1"/>
          </p:nvPr>
        </p:nvSpPr>
        <p:spPr>
          <a:xfrm>
            <a:off x="396072" y="3020419"/>
            <a:ext cx="8351856" cy="290849"/>
          </a:xfrm>
          <a:prstGeom prst="rect">
            <a:avLst/>
          </a:prstGeom>
        </p:spPr>
        <p:txBody>
          <a:bodyPr lIns="0" tIns="0" rIns="0" bIns="0">
            <a:spAutoFit/>
          </a:bodyPr>
          <a:lstStyle>
            <a:lvl1pPr marL="0" indent="0" algn="l">
              <a:buNone/>
              <a:defRPr sz="2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396072" y="3816384"/>
            <a:ext cx="5853112" cy="528478"/>
          </a:xfrm>
          <a:prstGeom prst="rect">
            <a:avLst/>
          </a:prstGeom>
        </p:spPr>
        <p:txBody>
          <a:bodyPr lIns="0" tIns="0" rIns="0" bIns="0">
            <a:spAutoFit/>
          </a:bodyPr>
          <a:lstStyle>
            <a:lvl1pPr marL="0" indent="0">
              <a:lnSpc>
                <a:spcPct val="120000"/>
              </a:lnSpc>
              <a:spcBef>
                <a:spcPts val="0"/>
              </a:spcBef>
              <a:buNone/>
              <a:tabLst/>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5842000" y="3816383"/>
            <a:ext cx="2905928" cy="528478"/>
          </a:xfrm>
          <a:prstGeom prst="rect">
            <a:avLst/>
          </a:prstGeom>
        </p:spPr>
        <p:txBody>
          <a:bodyPr lIns="0" tIns="0" rIns="0" bIns="0">
            <a:spAutoFit/>
          </a:bodyPr>
          <a:lstStyle>
            <a:lvl1pPr marL="0" indent="0" algn="r">
              <a:lnSpc>
                <a:spcPct val="120000"/>
              </a:lnSpc>
              <a:spcBef>
                <a:spcPts val="0"/>
              </a:spcBef>
              <a:buNone/>
              <a:defRPr sz="1500" baseline="0">
                <a:solidFill>
                  <a:schemeClr val="bg1"/>
                </a:solidFill>
              </a:defRPr>
            </a:lvl1pPr>
          </a:lstStyle>
          <a:p>
            <a:pPr lvl="0"/>
            <a:r>
              <a:rPr lang="en-US" dirty="0"/>
              <a:t>01.07.23</a:t>
            </a:r>
            <a:br>
              <a:rPr lang="en-US" dirty="0"/>
            </a:br>
            <a:r>
              <a:rPr lang="en-US" dirty="0"/>
              <a:t>Web address here</a:t>
            </a:r>
          </a:p>
        </p:txBody>
      </p:sp>
      <p:pic>
        <p:nvPicPr>
          <p:cNvPr id="4" name="Graphic 3">
            <a:extLst>
              <a:ext uri="{FF2B5EF4-FFF2-40B4-BE49-F238E27FC236}">
                <a16:creationId xmlns:a16="http://schemas.microsoft.com/office/drawing/2014/main" id="{E48684B0-CA31-A3A1-9A7B-E61331323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187837"/>
            <a:ext cx="9144000" cy="495300"/>
          </a:xfrm>
          <a:prstGeom prst="rect">
            <a:avLst/>
          </a:prstGeom>
        </p:spPr>
      </p:pic>
      <p:pic>
        <p:nvPicPr>
          <p:cNvPr id="9" name="Graphic 8">
            <a:extLst>
              <a:ext uri="{FF2B5EF4-FFF2-40B4-BE49-F238E27FC236}">
                <a16:creationId xmlns:a16="http://schemas.microsoft.com/office/drawing/2014/main" id="{E85B97A8-1698-9E94-2E32-037359C85B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653" y="400173"/>
            <a:ext cx="4550912" cy="445198"/>
          </a:xfrm>
          <a:prstGeom prst="rect">
            <a:avLst/>
          </a:prstGeom>
        </p:spPr>
      </p:pic>
      <p:sp>
        <p:nvSpPr>
          <p:cNvPr id="5" name="Rectangle 4">
            <a:extLst>
              <a:ext uri="{FF2B5EF4-FFF2-40B4-BE49-F238E27FC236}">
                <a16:creationId xmlns:a16="http://schemas.microsoft.com/office/drawing/2014/main" id="{C6324F90-71EB-6FF6-63B5-234C24FED0C8}"/>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13F1471-8221-355D-E059-9E0F02C86174}"/>
              </a:ext>
            </a:extLst>
          </p:cNvPr>
          <p:cNvSpPr/>
          <p:nvPr userDrawn="1"/>
        </p:nvSpPr>
        <p:spPr>
          <a:xfrm>
            <a:off x="0" y="1320393"/>
            <a:ext cx="9144000" cy="3362743"/>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E35C843-41BF-BF94-C7A4-D41EDDB30E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187837"/>
            <a:ext cx="9144000" cy="495300"/>
          </a:xfrm>
          <a:prstGeom prst="rect">
            <a:avLst/>
          </a:prstGeom>
        </p:spPr>
      </p:pic>
      <p:pic>
        <p:nvPicPr>
          <p:cNvPr id="8" name="Graphic 7">
            <a:extLst>
              <a:ext uri="{FF2B5EF4-FFF2-40B4-BE49-F238E27FC236}">
                <a16:creationId xmlns:a16="http://schemas.microsoft.com/office/drawing/2014/main" id="{8BA5572E-3226-E3D2-0E18-3C4FD3782B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9653" y="400173"/>
            <a:ext cx="4550912" cy="445198"/>
          </a:xfrm>
          <a:prstGeom prst="rect">
            <a:avLst/>
          </a:prstGeom>
        </p:spPr>
      </p:pic>
    </p:spTree>
    <p:extLst>
      <p:ext uri="{BB962C8B-B14F-4D97-AF65-F5344CB8AC3E}">
        <p14:creationId xmlns:p14="http://schemas.microsoft.com/office/powerpoint/2010/main" val="3150308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ultimedia">
  <p:cSld name="Multimedia">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22"/>
          <p:cNvSpPr/>
          <p:nvPr/>
        </p:nvSpPr>
        <p:spPr>
          <a:xfrm flipH="1">
            <a:off x="860400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2"/>
          <p:cNvSpPr txBox="1">
            <a:spLocks noGrp="1"/>
          </p:cNvSpPr>
          <p:nvPr>
            <p:ph type="subTitle" idx="1"/>
          </p:nvPr>
        </p:nvSpPr>
        <p:spPr>
          <a:xfrm>
            <a:off x="720000" y="1781175"/>
            <a:ext cx="3375900" cy="1495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37" name="Google Shape;137;p22"/>
          <p:cNvSpPr/>
          <p:nvPr/>
        </p:nvSpPr>
        <p:spPr>
          <a:xfrm flipH="1">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a:off x="539850" y="1529375"/>
            <a:ext cx="3798600" cy="3074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399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25"/>
        <p:cNvGrpSpPr/>
        <p:nvPr/>
      </p:nvGrpSpPr>
      <p:grpSpPr>
        <a:xfrm>
          <a:off x="0" y="0"/>
          <a:ext cx="0" cy="0"/>
          <a:chOff x="0" y="0"/>
          <a:chExt cx="0" cy="0"/>
        </a:xfrm>
      </p:grpSpPr>
      <p:sp>
        <p:nvSpPr>
          <p:cNvPr id="126" name="Google Shape;126;p21"/>
          <p:cNvSpPr/>
          <p:nvPr/>
        </p:nvSpPr>
        <p:spPr>
          <a:xfrm>
            <a:off x="533400" y="523875"/>
            <a:ext cx="8067600" cy="407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1"/>
          <p:cNvSpPr txBox="1">
            <a:spLocks noGrp="1"/>
          </p:cNvSpPr>
          <p:nvPr>
            <p:ph type="title"/>
          </p:nvPr>
        </p:nvSpPr>
        <p:spPr>
          <a:xfrm>
            <a:off x="720000" y="540000"/>
            <a:ext cx="32289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21"/>
          <p:cNvSpPr txBox="1">
            <a:spLocks noGrp="1"/>
          </p:cNvSpPr>
          <p:nvPr>
            <p:ph type="subTitle" idx="1"/>
          </p:nvPr>
        </p:nvSpPr>
        <p:spPr>
          <a:xfrm>
            <a:off x="1643925" y="2169534"/>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a:endParaRPr/>
          </a:p>
        </p:txBody>
      </p:sp>
      <p:sp>
        <p:nvSpPr>
          <p:cNvPr id="129" name="Google Shape;129;p21"/>
          <p:cNvSpPr txBox="1">
            <a:spLocks noGrp="1"/>
          </p:cNvSpPr>
          <p:nvPr>
            <p:ph type="subTitle" idx="2"/>
          </p:nvPr>
        </p:nvSpPr>
        <p:spPr>
          <a:xfrm>
            <a:off x="1643925" y="3277525"/>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a:endParaRPr/>
          </a:p>
        </p:txBody>
      </p:sp>
      <p:sp>
        <p:nvSpPr>
          <p:cNvPr id="130" name="Google Shape;130;p21"/>
          <p:cNvSpPr txBox="1">
            <a:spLocks noGrp="1"/>
          </p:cNvSpPr>
          <p:nvPr>
            <p:ph type="subTitle" idx="3"/>
          </p:nvPr>
        </p:nvSpPr>
        <p:spPr>
          <a:xfrm>
            <a:off x="1643925" y="2504200"/>
            <a:ext cx="2547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31" name="Google Shape;131;p21"/>
          <p:cNvSpPr txBox="1">
            <a:spLocks noGrp="1"/>
          </p:cNvSpPr>
          <p:nvPr>
            <p:ph type="subTitle" idx="4"/>
          </p:nvPr>
        </p:nvSpPr>
        <p:spPr>
          <a:xfrm>
            <a:off x="1643925" y="3612200"/>
            <a:ext cx="2547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32" name="Google Shape;132;p21"/>
          <p:cNvSpPr/>
          <p:nvPr/>
        </p:nvSpPr>
        <p:spPr>
          <a:xfrm flipH="1">
            <a:off x="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663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7950" y="4767263"/>
            <a:ext cx="2057400" cy="273844"/>
          </a:xfrm>
          <a:prstGeom prst="rect">
            <a:avLst/>
          </a:prstGeom>
        </p:spPr>
        <p:txBody>
          <a:bodyPr/>
          <a:lstStyle/>
          <a:p>
            <a:r>
              <a:rPr lang="en-US"/>
              <a:t>3/6/25</a:t>
            </a:r>
            <a:endParaRPr lang="en-US" dirty="0"/>
          </a:p>
        </p:txBody>
      </p:sp>
      <p:pic>
        <p:nvPicPr>
          <p:cNvPr id="5" name="Picture 4" descr="A picture containing text&#10;&#10;Description automatically generated">
            <a:extLst>
              <a:ext uri="{FF2B5EF4-FFF2-40B4-BE49-F238E27FC236}">
                <a16:creationId xmlns:a16="http://schemas.microsoft.com/office/drawing/2014/main" id="{842745D6-703C-F206-737C-79CDF623684B}"/>
              </a:ext>
            </a:extLst>
          </p:cNvPr>
          <p:cNvPicPr>
            <a:picLocks noChangeAspect="1"/>
          </p:cNvPicPr>
          <p:nvPr userDrawn="1"/>
        </p:nvPicPr>
        <p:blipFill>
          <a:blip r:embed="rId2"/>
          <a:stretch>
            <a:fillRect/>
          </a:stretch>
        </p:blipFill>
        <p:spPr>
          <a:xfrm>
            <a:off x="7427015" y="4733925"/>
            <a:ext cx="1615787" cy="349283"/>
          </a:xfrm>
          <a:prstGeom prst="rect">
            <a:avLst/>
          </a:prstGeom>
        </p:spPr>
      </p:pic>
    </p:spTree>
    <p:extLst>
      <p:ext uri="{BB962C8B-B14F-4D97-AF65-F5344CB8AC3E}">
        <p14:creationId xmlns:p14="http://schemas.microsoft.com/office/powerpoint/2010/main" val="1042316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F8B2-EEE5-F896-4620-A96D8CB6E5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FAA2F3C-BFA4-02B0-A996-9625A09EE6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A4D551-E408-90AB-4D35-03523A993FC3}"/>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1AD207E5-269E-FFB8-1D97-3CC4E51D1FB4}"/>
              </a:ext>
            </a:extLst>
          </p:cNvPr>
          <p:cNvSpPr>
            <a:spLocks noGrp="1"/>
          </p:cNvSpPr>
          <p:nvPr>
            <p:ph type="ftr" sz="quarter" idx="11"/>
          </p:nvPr>
        </p:nvSpPr>
        <p:spPr/>
        <p:txBody>
          <a:bodyPr/>
          <a:lstStyle/>
          <a:p>
            <a:r>
              <a:rPr lang="en-US" dirty="0"/>
              <a:t>International Congress: </a:t>
            </a:r>
            <a:r>
              <a:rPr lang="en-US" dirty="0" err="1"/>
              <a:t>Băo</a:t>
            </a:r>
            <a:r>
              <a:rPr lang="en-US" dirty="0"/>
              <a:t> </a:t>
            </a:r>
            <a:r>
              <a:rPr lang="en-US" dirty="0" err="1"/>
              <a:t>Hé</a:t>
            </a:r>
            <a:r>
              <a:rPr lang="en-US" dirty="0"/>
              <a:t> </a:t>
            </a:r>
            <a:r>
              <a:rPr lang="en-US" dirty="0" err="1"/>
              <a:t>Wán</a:t>
            </a:r>
            <a:r>
              <a:rPr lang="en-US" dirty="0"/>
              <a:t> , Jennifer </a:t>
            </a:r>
            <a:r>
              <a:rPr lang="en-US" dirty="0" err="1"/>
              <a:t>Asbhy</a:t>
            </a:r>
            <a:endParaRPr lang="en-US" dirty="0"/>
          </a:p>
        </p:txBody>
      </p:sp>
      <p:sp>
        <p:nvSpPr>
          <p:cNvPr id="6" name="Slide Number Placeholder 5">
            <a:extLst>
              <a:ext uri="{FF2B5EF4-FFF2-40B4-BE49-F238E27FC236}">
                <a16:creationId xmlns:a16="http://schemas.microsoft.com/office/drawing/2014/main" id="{2B2A7B59-4063-921F-29F3-ADDCA4571F96}"/>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944599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5E62-79BD-85CA-A0D0-BF7B723FFF99}"/>
              </a:ext>
            </a:extLst>
          </p:cNvPr>
          <p:cNvSpPr>
            <a:spLocks noGrp="1"/>
          </p:cNvSpPr>
          <p:nvPr>
            <p:ph type="title"/>
          </p:nvPr>
        </p:nvSpPr>
        <p:spPr/>
        <p:txBody>
          <a:bodyPr>
            <a:normAutofit/>
          </a:bodyPr>
          <a:lstStyle>
            <a:lvl1pPr>
              <a:defRPr sz="27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6E50E8A-CA32-53AA-866D-574FA4C7B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F0960-93A4-D3C3-95E8-7560320C632D}"/>
              </a:ext>
            </a:extLst>
          </p:cNvPr>
          <p:cNvSpPr>
            <a:spLocks noGrp="1"/>
          </p:cNvSpPr>
          <p:nvPr>
            <p:ph type="dt" sz="half" idx="10"/>
          </p:nvPr>
        </p:nvSpPr>
        <p:spPr/>
        <p:txBody>
          <a:bodyPr/>
          <a:lstStyle/>
          <a:p>
            <a:r>
              <a:rPr lang="en-US"/>
              <a:t>3/6/25</a:t>
            </a:r>
            <a:endParaRPr lang="en-US" dirty="0"/>
          </a:p>
        </p:txBody>
      </p:sp>
      <p:sp>
        <p:nvSpPr>
          <p:cNvPr id="5" name="Footer Placeholder 4">
            <a:extLst>
              <a:ext uri="{FF2B5EF4-FFF2-40B4-BE49-F238E27FC236}">
                <a16:creationId xmlns:a16="http://schemas.microsoft.com/office/drawing/2014/main" id="{C83D6B60-862C-E102-F504-0585D0C2B84F}"/>
              </a:ext>
            </a:extLst>
          </p:cNvPr>
          <p:cNvSpPr>
            <a:spLocks noGrp="1"/>
          </p:cNvSpPr>
          <p:nvPr>
            <p:ph type="ftr" sz="quarter" idx="11"/>
          </p:nvPr>
        </p:nvSpPr>
        <p:spPr/>
        <p:txBody>
          <a:bodyPr/>
          <a:lstStyle/>
          <a:p>
            <a:r>
              <a:rPr lang="en-US" dirty="0"/>
              <a:t>International Congress: </a:t>
            </a:r>
            <a:r>
              <a:rPr lang="en-US" dirty="0" err="1"/>
              <a:t>Băo</a:t>
            </a:r>
            <a:r>
              <a:rPr lang="en-US" dirty="0"/>
              <a:t> </a:t>
            </a:r>
            <a:r>
              <a:rPr lang="en-US" dirty="0" err="1"/>
              <a:t>Hé</a:t>
            </a:r>
            <a:r>
              <a:rPr lang="en-US" dirty="0"/>
              <a:t> </a:t>
            </a:r>
            <a:r>
              <a:rPr lang="en-US" dirty="0" err="1"/>
              <a:t>Wán</a:t>
            </a:r>
            <a:r>
              <a:rPr lang="en-US" dirty="0"/>
              <a:t> , Jennifer </a:t>
            </a:r>
            <a:r>
              <a:rPr lang="en-US" dirty="0" err="1"/>
              <a:t>Asbhy</a:t>
            </a:r>
            <a:endParaRPr lang="en-US" dirty="0"/>
          </a:p>
        </p:txBody>
      </p:sp>
      <p:sp>
        <p:nvSpPr>
          <p:cNvPr id="6" name="Slide Number Placeholder 5">
            <a:extLst>
              <a:ext uri="{FF2B5EF4-FFF2-40B4-BE49-F238E27FC236}">
                <a16:creationId xmlns:a16="http://schemas.microsoft.com/office/drawing/2014/main" id="{9E45E701-8753-2272-9C6F-594EA631B22C}"/>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328451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A3D5-A029-81E1-5D4D-734E74DF2DC2}"/>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B8B1290-EDEC-B496-B474-C508F6531327}"/>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B0123-DE5C-E465-23BF-11782496257C}"/>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2706EC3F-8C45-0EB6-5D0A-FC5EB0F6F407}"/>
              </a:ext>
            </a:extLst>
          </p:cNvPr>
          <p:cNvSpPr>
            <a:spLocks noGrp="1"/>
          </p:cNvSpPr>
          <p:nvPr>
            <p:ph type="ftr" sz="quarter" idx="11"/>
          </p:nvPr>
        </p:nvSpPr>
        <p:spPr/>
        <p:txBody>
          <a:bodyPr/>
          <a:lstStyle/>
          <a:p>
            <a:r>
              <a:rPr lang="en-US"/>
              <a:t>International Congress: Băo Hé Wán , Jennifer Asbhy</a:t>
            </a:r>
            <a:endParaRPr lang="en-US" dirty="0"/>
          </a:p>
        </p:txBody>
      </p:sp>
      <p:sp>
        <p:nvSpPr>
          <p:cNvPr id="6" name="Slide Number Placeholder 5">
            <a:extLst>
              <a:ext uri="{FF2B5EF4-FFF2-40B4-BE49-F238E27FC236}">
                <a16:creationId xmlns:a16="http://schemas.microsoft.com/office/drawing/2014/main" id="{0D2F8503-E9C3-812C-ABF3-54A84CF59C48}"/>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407652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5E8B-29AD-1661-03FE-9322D9832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9904D-DDC1-4C2F-B8C4-9203A66E0618}"/>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518BA0-6666-EB96-C783-E295EC10CD68}"/>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D454C8-871C-6541-8A3F-F0E135092E63}"/>
              </a:ext>
            </a:extLst>
          </p:cNvPr>
          <p:cNvSpPr>
            <a:spLocks noGrp="1"/>
          </p:cNvSpPr>
          <p:nvPr>
            <p:ph type="dt" sz="half" idx="10"/>
          </p:nvPr>
        </p:nvSpPr>
        <p:spPr/>
        <p:txBody>
          <a:bodyPr/>
          <a:lstStyle/>
          <a:p>
            <a:r>
              <a:rPr lang="en-US"/>
              <a:t>3/6/25</a:t>
            </a:r>
          </a:p>
        </p:txBody>
      </p:sp>
      <p:sp>
        <p:nvSpPr>
          <p:cNvPr id="6" name="Footer Placeholder 5">
            <a:extLst>
              <a:ext uri="{FF2B5EF4-FFF2-40B4-BE49-F238E27FC236}">
                <a16:creationId xmlns:a16="http://schemas.microsoft.com/office/drawing/2014/main" id="{E295CBF1-CFC5-C36D-DCAB-18E5164B0C30}"/>
              </a:ext>
            </a:extLst>
          </p:cNvPr>
          <p:cNvSpPr>
            <a:spLocks noGrp="1"/>
          </p:cNvSpPr>
          <p:nvPr>
            <p:ph type="ftr" sz="quarter" idx="11"/>
          </p:nvPr>
        </p:nvSpPr>
        <p:spPr/>
        <p:txBody>
          <a:bodyPr/>
          <a:lstStyle/>
          <a:p>
            <a:r>
              <a:rPr lang="en-US"/>
              <a:t>International Congress: Băo Hé Wán , Jennifer Asbhy</a:t>
            </a:r>
            <a:endParaRPr lang="en-US" dirty="0"/>
          </a:p>
        </p:txBody>
      </p:sp>
      <p:sp>
        <p:nvSpPr>
          <p:cNvPr id="7" name="Slide Number Placeholder 6">
            <a:extLst>
              <a:ext uri="{FF2B5EF4-FFF2-40B4-BE49-F238E27FC236}">
                <a16:creationId xmlns:a16="http://schemas.microsoft.com/office/drawing/2014/main" id="{9ABEA7A3-96BB-1BC6-8424-8038C349CAA9}"/>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277741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CCBD-9A2B-DE94-8025-0BC4E1141D4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07015C-D699-FD11-1E9F-8B69B28BFA4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1C3EE-2A2A-F620-43C5-BC6A9D018BD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077D2-FF67-9DBA-C0EE-8859CD00FD2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48E470-E027-AA4A-E163-F178955DAC6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BB69A-5188-8A96-9E4C-E42E308E28EA}"/>
              </a:ext>
            </a:extLst>
          </p:cNvPr>
          <p:cNvSpPr>
            <a:spLocks noGrp="1"/>
          </p:cNvSpPr>
          <p:nvPr>
            <p:ph type="dt" sz="half" idx="10"/>
          </p:nvPr>
        </p:nvSpPr>
        <p:spPr/>
        <p:txBody>
          <a:bodyPr/>
          <a:lstStyle/>
          <a:p>
            <a:r>
              <a:rPr lang="en-US"/>
              <a:t>3/6/25</a:t>
            </a:r>
          </a:p>
        </p:txBody>
      </p:sp>
      <p:sp>
        <p:nvSpPr>
          <p:cNvPr id="8" name="Footer Placeholder 7">
            <a:extLst>
              <a:ext uri="{FF2B5EF4-FFF2-40B4-BE49-F238E27FC236}">
                <a16:creationId xmlns:a16="http://schemas.microsoft.com/office/drawing/2014/main" id="{5FBC0EC4-253F-1A67-9572-DB634F7D550A}"/>
              </a:ext>
            </a:extLst>
          </p:cNvPr>
          <p:cNvSpPr>
            <a:spLocks noGrp="1"/>
          </p:cNvSpPr>
          <p:nvPr>
            <p:ph type="ftr" sz="quarter" idx="11"/>
          </p:nvPr>
        </p:nvSpPr>
        <p:spPr/>
        <p:txBody>
          <a:bodyPr/>
          <a:lstStyle/>
          <a:p>
            <a:r>
              <a:rPr lang="en-US"/>
              <a:t>International Congress: Băo Hé Wán , Jennifer Asbhy</a:t>
            </a:r>
            <a:endParaRPr lang="en-US" dirty="0"/>
          </a:p>
        </p:txBody>
      </p:sp>
      <p:sp>
        <p:nvSpPr>
          <p:cNvPr id="9" name="Slide Number Placeholder 8">
            <a:extLst>
              <a:ext uri="{FF2B5EF4-FFF2-40B4-BE49-F238E27FC236}">
                <a16:creationId xmlns:a16="http://schemas.microsoft.com/office/drawing/2014/main" id="{12064C78-0775-01CF-F9B3-9A95B110B75C}"/>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326913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540000" y="540000"/>
            <a:ext cx="8604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20000" y="1680487"/>
            <a:ext cx="3294900" cy="5931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500">
                <a:solidFill>
                  <a:srgbClr val="51413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20000" y="2353325"/>
            <a:ext cx="3090000" cy="11097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Char char="●"/>
              <a:defRPr sz="1600">
                <a:latin typeface="Inconsolata"/>
                <a:ea typeface="Inconsolata"/>
                <a:cs typeface="Inconsolata"/>
                <a:sym typeface="Inconsolata"/>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p:nvPr/>
        </p:nvSpPr>
        <p:spPr>
          <a:xfrm>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6850-F8D8-5ADA-29AC-09F5254B46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9F8131-6E49-94ED-EC01-BE552A7278C2}"/>
              </a:ext>
            </a:extLst>
          </p:cNvPr>
          <p:cNvSpPr>
            <a:spLocks noGrp="1"/>
          </p:cNvSpPr>
          <p:nvPr>
            <p:ph type="dt" sz="half" idx="10"/>
          </p:nvPr>
        </p:nvSpPr>
        <p:spPr/>
        <p:txBody>
          <a:bodyPr/>
          <a:lstStyle/>
          <a:p>
            <a:r>
              <a:rPr lang="en-US"/>
              <a:t>3/6/25</a:t>
            </a:r>
          </a:p>
        </p:txBody>
      </p:sp>
      <p:sp>
        <p:nvSpPr>
          <p:cNvPr id="4" name="Footer Placeholder 3">
            <a:extLst>
              <a:ext uri="{FF2B5EF4-FFF2-40B4-BE49-F238E27FC236}">
                <a16:creationId xmlns:a16="http://schemas.microsoft.com/office/drawing/2014/main" id="{91BB5047-6CFA-FE58-6F00-26C862ED5017}"/>
              </a:ext>
            </a:extLst>
          </p:cNvPr>
          <p:cNvSpPr>
            <a:spLocks noGrp="1"/>
          </p:cNvSpPr>
          <p:nvPr>
            <p:ph type="ftr" sz="quarter" idx="11"/>
          </p:nvPr>
        </p:nvSpPr>
        <p:spPr/>
        <p:txBody>
          <a:bodyPr/>
          <a:lstStyle/>
          <a:p>
            <a:r>
              <a:rPr lang="en-US"/>
              <a:t>International Congress: Băo Hé Wán , Jennifer Asbhy</a:t>
            </a:r>
            <a:endParaRPr lang="en-US" dirty="0"/>
          </a:p>
        </p:txBody>
      </p:sp>
      <p:sp>
        <p:nvSpPr>
          <p:cNvPr id="5" name="Slide Number Placeholder 4">
            <a:extLst>
              <a:ext uri="{FF2B5EF4-FFF2-40B4-BE49-F238E27FC236}">
                <a16:creationId xmlns:a16="http://schemas.microsoft.com/office/drawing/2014/main" id="{86DDC873-1990-6976-049B-1D25F81C0CA2}"/>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848206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75129-0648-05EE-42F7-FB73DF6B812A}"/>
              </a:ext>
            </a:extLst>
          </p:cNvPr>
          <p:cNvSpPr>
            <a:spLocks noGrp="1"/>
          </p:cNvSpPr>
          <p:nvPr>
            <p:ph type="dt" sz="half" idx="10"/>
          </p:nvPr>
        </p:nvSpPr>
        <p:spPr/>
        <p:txBody>
          <a:bodyPr/>
          <a:lstStyle/>
          <a:p>
            <a:r>
              <a:rPr lang="en-US"/>
              <a:t>3/6/25</a:t>
            </a:r>
          </a:p>
        </p:txBody>
      </p:sp>
      <p:sp>
        <p:nvSpPr>
          <p:cNvPr id="3" name="Footer Placeholder 2">
            <a:extLst>
              <a:ext uri="{FF2B5EF4-FFF2-40B4-BE49-F238E27FC236}">
                <a16:creationId xmlns:a16="http://schemas.microsoft.com/office/drawing/2014/main" id="{DC42E579-7684-4FAE-844B-42CAF56E3D88}"/>
              </a:ext>
            </a:extLst>
          </p:cNvPr>
          <p:cNvSpPr>
            <a:spLocks noGrp="1"/>
          </p:cNvSpPr>
          <p:nvPr>
            <p:ph type="ftr" sz="quarter" idx="11"/>
          </p:nvPr>
        </p:nvSpPr>
        <p:spPr/>
        <p:txBody>
          <a:bodyPr/>
          <a:lstStyle/>
          <a:p>
            <a:r>
              <a:rPr lang="en-US"/>
              <a:t>International Congress: Băo Hé Wán , Jennifer Asbhy</a:t>
            </a:r>
            <a:endParaRPr lang="en-US" dirty="0"/>
          </a:p>
        </p:txBody>
      </p:sp>
      <p:sp>
        <p:nvSpPr>
          <p:cNvPr id="4" name="Slide Number Placeholder 3">
            <a:extLst>
              <a:ext uri="{FF2B5EF4-FFF2-40B4-BE49-F238E27FC236}">
                <a16:creationId xmlns:a16="http://schemas.microsoft.com/office/drawing/2014/main" id="{F47E0736-A86B-A8BD-9FEE-302F95DB7129}"/>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131477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67-5153-A421-9268-E57484687F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A6B7F9F-AA4D-34CC-1610-5117EDBF2A8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0DD4A-8FE1-12B9-79F4-719D3A65647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259007-EF11-A72F-C53C-6C324A95EF92}"/>
              </a:ext>
            </a:extLst>
          </p:cNvPr>
          <p:cNvSpPr>
            <a:spLocks noGrp="1"/>
          </p:cNvSpPr>
          <p:nvPr>
            <p:ph type="dt" sz="half" idx="10"/>
          </p:nvPr>
        </p:nvSpPr>
        <p:spPr/>
        <p:txBody>
          <a:bodyPr/>
          <a:lstStyle/>
          <a:p>
            <a:r>
              <a:rPr lang="en-US"/>
              <a:t>3/6/25</a:t>
            </a:r>
          </a:p>
        </p:txBody>
      </p:sp>
      <p:sp>
        <p:nvSpPr>
          <p:cNvPr id="6" name="Footer Placeholder 5">
            <a:extLst>
              <a:ext uri="{FF2B5EF4-FFF2-40B4-BE49-F238E27FC236}">
                <a16:creationId xmlns:a16="http://schemas.microsoft.com/office/drawing/2014/main" id="{B7F31E75-F66A-2D11-8990-9A22B35B9923}"/>
              </a:ext>
            </a:extLst>
          </p:cNvPr>
          <p:cNvSpPr>
            <a:spLocks noGrp="1"/>
          </p:cNvSpPr>
          <p:nvPr>
            <p:ph type="ftr" sz="quarter" idx="11"/>
          </p:nvPr>
        </p:nvSpPr>
        <p:spPr/>
        <p:txBody>
          <a:bodyPr/>
          <a:lstStyle/>
          <a:p>
            <a:r>
              <a:rPr lang="en-US"/>
              <a:t>International Congress: Băo Hé Wán , Jennifer Asbhy</a:t>
            </a:r>
            <a:endParaRPr lang="en-US" dirty="0"/>
          </a:p>
        </p:txBody>
      </p:sp>
      <p:sp>
        <p:nvSpPr>
          <p:cNvPr id="7" name="Slide Number Placeholder 6">
            <a:extLst>
              <a:ext uri="{FF2B5EF4-FFF2-40B4-BE49-F238E27FC236}">
                <a16:creationId xmlns:a16="http://schemas.microsoft.com/office/drawing/2014/main" id="{88846E15-96B7-0401-4AC6-FB5423F80864}"/>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203963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E095-D975-DAF4-0D02-035C0A0BD98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81F53BD-ADC1-5B22-3C92-30DEB3A2C1F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8BDCB7-78BA-CCEA-1904-45D67CBA830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17B4CF-65B9-16E1-9747-67558F575E2C}"/>
              </a:ext>
            </a:extLst>
          </p:cNvPr>
          <p:cNvSpPr>
            <a:spLocks noGrp="1"/>
          </p:cNvSpPr>
          <p:nvPr>
            <p:ph type="dt" sz="half" idx="10"/>
          </p:nvPr>
        </p:nvSpPr>
        <p:spPr/>
        <p:txBody>
          <a:bodyPr/>
          <a:lstStyle/>
          <a:p>
            <a:r>
              <a:rPr lang="en-US"/>
              <a:t>3/6/25</a:t>
            </a:r>
          </a:p>
        </p:txBody>
      </p:sp>
      <p:sp>
        <p:nvSpPr>
          <p:cNvPr id="6" name="Footer Placeholder 5">
            <a:extLst>
              <a:ext uri="{FF2B5EF4-FFF2-40B4-BE49-F238E27FC236}">
                <a16:creationId xmlns:a16="http://schemas.microsoft.com/office/drawing/2014/main" id="{DB732A8B-86E3-A1D3-C135-B18A9CC986E5}"/>
              </a:ext>
            </a:extLst>
          </p:cNvPr>
          <p:cNvSpPr>
            <a:spLocks noGrp="1"/>
          </p:cNvSpPr>
          <p:nvPr>
            <p:ph type="ftr" sz="quarter" idx="11"/>
          </p:nvPr>
        </p:nvSpPr>
        <p:spPr/>
        <p:txBody>
          <a:bodyPr/>
          <a:lstStyle/>
          <a:p>
            <a:r>
              <a:rPr lang="en-US"/>
              <a:t>International Congress: Băo Hé Wán , Jennifer Asbhy</a:t>
            </a:r>
            <a:endParaRPr lang="en-US" dirty="0"/>
          </a:p>
        </p:txBody>
      </p:sp>
      <p:sp>
        <p:nvSpPr>
          <p:cNvPr id="7" name="Slide Number Placeholder 6">
            <a:extLst>
              <a:ext uri="{FF2B5EF4-FFF2-40B4-BE49-F238E27FC236}">
                <a16:creationId xmlns:a16="http://schemas.microsoft.com/office/drawing/2014/main" id="{455A5525-6B3A-69E7-B5AB-9C697E3E8A36}"/>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39373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4684-C1CB-005F-C8F9-8930CA9A2A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95E7AE-12A9-E4D6-D97B-9386DD42B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B7A8C-246F-E3AB-A82F-AE245BD8F4CB}"/>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5580341E-3CDE-3E94-8093-1F2826BF9EE5}"/>
              </a:ext>
            </a:extLst>
          </p:cNvPr>
          <p:cNvSpPr>
            <a:spLocks noGrp="1"/>
          </p:cNvSpPr>
          <p:nvPr>
            <p:ph type="ftr" sz="quarter" idx="11"/>
          </p:nvPr>
        </p:nvSpPr>
        <p:spPr/>
        <p:txBody>
          <a:bodyPr/>
          <a:lstStyle/>
          <a:p>
            <a:r>
              <a:rPr lang="en-US"/>
              <a:t>International Congress: Băo Hé Wán , Jennifer Asbhy</a:t>
            </a:r>
          </a:p>
        </p:txBody>
      </p:sp>
      <p:sp>
        <p:nvSpPr>
          <p:cNvPr id="6" name="Slide Number Placeholder 5">
            <a:extLst>
              <a:ext uri="{FF2B5EF4-FFF2-40B4-BE49-F238E27FC236}">
                <a16:creationId xmlns:a16="http://schemas.microsoft.com/office/drawing/2014/main" id="{8CACBA6E-CA68-D22D-518C-237474677B25}"/>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099222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C3065B-5241-5D60-B8BC-68551EC31CBA}"/>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6BF0FA-897E-40E0-3A59-4C1E0F88AEAB}"/>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34298-6AB0-CD29-1A25-687ED04C6820}"/>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460595FB-14EF-88E1-A41F-3A90A3FBC770}"/>
              </a:ext>
            </a:extLst>
          </p:cNvPr>
          <p:cNvSpPr>
            <a:spLocks noGrp="1"/>
          </p:cNvSpPr>
          <p:nvPr>
            <p:ph type="ftr" sz="quarter" idx="11"/>
          </p:nvPr>
        </p:nvSpPr>
        <p:spPr/>
        <p:txBody>
          <a:bodyPr/>
          <a:lstStyle/>
          <a:p>
            <a:r>
              <a:rPr lang="en-US"/>
              <a:t>International Congress: Băo Hé Wán , Jennifer Asbhy</a:t>
            </a:r>
          </a:p>
        </p:txBody>
      </p:sp>
      <p:sp>
        <p:nvSpPr>
          <p:cNvPr id="6" name="Slide Number Placeholder 5">
            <a:extLst>
              <a:ext uri="{FF2B5EF4-FFF2-40B4-BE49-F238E27FC236}">
                <a16:creationId xmlns:a16="http://schemas.microsoft.com/office/drawing/2014/main" id="{F01EB6C3-1579-99DF-90E1-67F76E5FF3B1}"/>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87405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642497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2426306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790675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57300"/>
            <a:ext cx="4114800" cy="32575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257300"/>
            <a:ext cx="4114800" cy="32575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3664233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0000" y="540000"/>
            <a:ext cx="6347700" cy="75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350586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477798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3456156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09799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972626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019186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14300"/>
            <a:ext cx="2095500" cy="440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6134100" cy="440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4245003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00050"/>
            <a:ext cx="838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65972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2373450" y="1605000"/>
            <a:ext cx="4397100" cy="1933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4800"/>
              <a:buNone/>
              <a:defRPr sz="70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p:nvPr/>
        </p:nvSpPr>
        <p:spPr>
          <a:xfrm>
            <a:off x="720000" y="540000"/>
            <a:ext cx="3122400" cy="74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5000">
              <a:solidFill>
                <a:srgbClr val="5FAD51"/>
              </a:solidFill>
              <a:latin typeface="Staatliches"/>
              <a:ea typeface="Staatliches"/>
              <a:cs typeface="Staatliches"/>
              <a:sym typeface="Staatliche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ullet points">
  <p:cSld name="CUSTOM_4">
    <p:spTree>
      <p:nvGrpSpPr>
        <p:cNvPr id="1" name="Shape 106"/>
        <p:cNvGrpSpPr/>
        <p:nvPr/>
      </p:nvGrpSpPr>
      <p:grpSpPr>
        <a:xfrm>
          <a:off x="0" y="0"/>
          <a:ext cx="0" cy="0"/>
          <a:chOff x="0" y="0"/>
          <a:chExt cx="0" cy="0"/>
        </a:xfrm>
      </p:grpSpPr>
      <p:sp>
        <p:nvSpPr>
          <p:cNvPr id="107" name="Google Shape;107;p18"/>
          <p:cNvSpPr/>
          <p:nvPr/>
        </p:nvSpPr>
        <p:spPr>
          <a:xfrm>
            <a:off x="0" y="540000"/>
            <a:ext cx="86052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txBox="1">
            <a:spLocks noGrp="1"/>
          </p:cNvSpPr>
          <p:nvPr>
            <p:ph type="subTitle" idx="1"/>
          </p:nvPr>
        </p:nvSpPr>
        <p:spPr>
          <a:xfrm>
            <a:off x="720000" y="1419075"/>
            <a:ext cx="3422400" cy="292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Char char="●"/>
              <a:defRPr sz="1600"/>
            </a:lvl1pPr>
            <a:lvl2pPr lvl="1">
              <a:spcBef>
                <a:spcPts val="1600"/>
              </a:spcBef>
              <a:spcAft>
                <a:spcPts val="0"/>
              </a:spcAft>
              <a:buSzPts val="1400"/>
              <a:buChar char="○"/>
              <a:defRPr/>
            </a:lvl2pPr>
            <a:lvl3pPr lvl="2">
              <a:spcBef>
                <a:spcPts val="1600"/>
              </a:spcBef>
              <a:spcAft>
                <a:spcPts val="0"/>
              </a:spcAft>
              <a:buSzPts val="1400"/>
              <a:buChar char="■"/>
              <a:defRPr/>
            </a:lvl3pPr>
            <a:lvl4pPr lvl="3">
              <a:spcBef>
                <a:spcPts val="1600"/>
              </a:spcBef>
              <a:spcAft>
                <a:spcPts val="0"/>
              </a:spcAft>
              <a:buSzPts val="1400"/>
              <a:buChar char="●"/>
              <a:defRPr/>
            </a:lvl4pPr>
            <a:lvl5pPr lvl="4">
              <a:spcBef>
                <a:spcPts val="1600"/>
              </a:spcBef>
              <a:spcAft>
                <a:spcPts val="0"/>
              </a:spcAft>
              <a:buSzPts val="1400"/>
              <a:buChar char="○"/>
              <a:defRPr/>
            </a:lvl5pPr>
            <a:lvl6pPr lvl="5">
              <a:spcBef>
                <a:spcPts val="1600"/>
              </a:spcBef>
              <a:spcAft>
                <a:spcPts val="0"/>
              </a:spcAft>
              <a:buSzPts val="1400"/>
              <a:buChar char="■"/>
              <a:defRPr/>
            </a:lvl6pPr>
            <a:lvl7pPr lvl="6">
              <a:spcBef>
                <a:spcPts val="1600"/>
              </a:spcBef>
              <a:spcAft>
                <a:spcPts val="0"/>
              </a:spcAft>
              <a:buSzPts val="1400"/>
              <a:buChar char="●"/>
              <a:defRPr/>
            </a:lvl7pPr>
            <a:lvl8pPr lvl="7">
              <a:spcBef>
                <a:spcPts val="1600"/>
              </a:spcBef>
              <a:spcAft>
                <a:spcPts val="0"/>
              </a:spcAft>
              <a:buSzPts val="1400"/>
              <a:buChar char="○"/>
              <a:defRPr/>
            </a:lvl8pPr>
            <a:lvl9pPr lvl="8">
              <a:spcBef>
                <a:spcPts val="1600"/>
              </a:spcBef>
              <a:spcAft>
                <a:spcPts val="1600"/>
              </a:spcAft>
              <a:buSzPts val="1400"/>
              <a:buChar char="■"/>
              <a:defRPr/>
            </a:lvl9pPr>
          </a:lstStyle>
          <a:p>
            <a:endParaRPr/>
          </a:p>
        </p:txBody>
      </p:sp>
      <p:sp>
        <p:nvSpPr>
          <p:cNvPr id="109" name="Google Shape;109;p18"/>
          <p:cNvSpPr/>
          <p:nvPr/>
        </p:nvSpPr>
        <p:spPr>
          <a:xfrm flipH="1">
            <a:off x="8603988"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8">
    <p:spTree>
      <p:nvGrpSpPr>
        <p:cNvPr id="1" name="Shape 212"/>
        <p:cNvGrpSpPr/>
        <p:nvPr/>
      </p:nvGrpSpPr>
      <p:grpSpPr>
        <a:xfrm>
          <a:off x="0" y="0"/>
          <a:ext cx="0" cy="0"/>
          <a:chOff x="0" y="0"/>
          <a:chExt cx="0" cy="0"/>
        </a:xfrm>
      </p:grpSpPr>
      <p:sp>
        <p:nvSpPr>
          <p:cNvPr id="213" name="Google Shape;213;p33"/>
          <p:cNvSpPr/>
          <p:nvPr/>
        </p:nvSpPr>
        <p:spPr>
          <a:xfrm>
            <a:off x="540000" y="540000"/>
            <a:ext cx="8064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666750" y="673050"/>
            <a:ext cx="7810500" cy="3797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9.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Inconsolata"/>
              <a:buChar char="●"/>
              <a:defRPr sz="1800">
                <a:solidFill>
                  <a:schemeClr val="dk2"/>
                </a:solidFill>
                <a:latin typeface="Inconsolata"/>
                <a:ea typeface="Inconsolata"/>
                <a:cs typeface="Inconsolata"/>
                <a:sym typeface="Inconsolata"/>
              </a:defRPr>
            </a:lvl1pPr>
            <a:lvl2pPr marL="914400" lvl="1"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2pPr>
            <a:lvl3pPr marL="1371600" lvl="2"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3pPr>
            <a:lvl4pPr marL="1828800" lvl="3"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4pPr>
            <a:lvl5pPr marL="2286000" lvl="4"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5pPr>
            <a:lvl6pPr marL="2743200" lvl="5"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6pPr>
            <a:lvl7pPr marL="3200400" lvl="6"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8" r:id="rId7"/>
    <p:sldLayoutId id="2147483664" r:id="rId8"/>
    <p:sldLayoutId id="2147483679"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9" r:id="rId18"/>
    <p:sldLayoutId id="2147483700" r:id="rId19"/>
    <p:sldLayoutId id="2147483703" r:id="rId20"/>
    <p:sldLayoutId id="2147483730" r:id="rId21"/>
    <p:sldLayoutId id="2147483731" r:id="rId22"/>
    <p:sldLayoutId id="214748373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602C0-8814-15E9-B1F4-F71B28CF5F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A9C74E-D8B4-4F9C-9AE4-C2CEDF44C89D}"/>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F57C3-329E-414A-61D0-4683FD324F2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r>
              <a:rPr lang="en-US"/>
              <a:t>3/6/25</a:t>
            </a:r>
            <a:endParaRPr lang="en-US" dirty="0"/>
          </a:p>
        </p:txBody>
      </p:sp>
      <p:sp>
        <p:nvSpPr>
          <p:cNvPr id="5" name="Footer Placeholder 4">
            <a:extLst>
              <a:ext uri="{FF2B5EF4-FFF2-40B4-BE49-F238E27FC236}">
                <a16:creationId xmlns:a16="http://schemas.microsoft.com/office/drawing/2014/main" id="{9F84F9E9-9930-4083-24E6-9AE822174D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r>
              <a:rPr lang="en-US" dirty="0"/>
              <a:t>International Congress: </a:t>
            </a:r>
            <a:r>
              <a:rPr lang="en-US" dirty="0" err="1"/>
              <a:t>Băo</a:t>
            </a:r>
            <a:r>
              <a:rPr lang="en-US" dirty="0"/>
              <a:t> </a:t>
            </a:r>
            <a:r>
              <a:rPr lang="en-US" dirty="0" err="1"/>
              <a:t>Hé</a:t>
            </a:r>
            <a:r>
              <a:rPr lang="en-US" dirty="0"/>
              <a:t> </a:t>
            </a:r>
            <a:r>
              <a:rPr lang="en-US" dirty="0" err="1"/>
              <a:t>Wán</a:t>
            </a:r>
            <a:r>
              <a:rPr lang="en-US" dirty="0"/>
              <a:t> , Jennifer </a:t>
            </a:r>
            <a:r>
              <a:rPr lang="en-US" dirty="0" err="1"/>
              <a:t>Asbhy</a:t>
            </a:r>
            <a:endParaRPr lang="en-US" dirty="0"/>
          </a:p>
        </p:txBody>
      </p:sp>
      <p:sp>
        <p:nvSpPr>
          <p:cNvPr id="6" name="Slide Number Placeholder 5">
            <a:extLst>
              <a:ext uri="{FF2B5EF4-FFF2-40B4-BE49-F238E27FC236}">
                <a16:creationId xmlns:a16="http://schemas.microsoft.com/office/drawing/2014/main" id="{01BA7246-D6B8-B1A7-8C7E-EEC8B5E5D7F3}"/>
              </a:ext>
            </a:extLst>
          </p:cNvPr>
          <p:cNvSpPr>
            <a:spLocks noGrp="1"/>
          </p:cNvSpPr>
          <p:nvPr>
            <p:ph type="sldNum" sz="quarter" idx="4"/>
          </p:nvPr>
        </p:nvSpPr>
        <p:spPr>
          <a:xfrm>
            <a:off x="6457951" y="4767263"/>
            <a:ext cx="8763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FCBAD00A-3D0B-7F45-B0AF-6BE05FC1F0D3}"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855D123D-B686-9B34-3DFB-080226EAD38D}"/>
              </a:ext>
            </a:extLst>
          </p:cNvPr>
          <p:cNvPicPr>
            <a:picLocks noChangeAspect="1"/>
          </p:cNvPicPr>
          <p:nvPr userDrawn="1"/>
        </p:nvPicPr>
        <p:blipFill>
          <a:blip r:embed="rId14"/>
          <a:stretch>
            <a:fillRect/>
          </a:stretch>
        </p:blipFill>
        <p:spPr>
          <a:xfrm>
            <a:off x="7427015" y="4733925"/>
            <a:ext cx="1615787" cy="349283"/>
          </a:xfrm>
          <a:prstGeom prst="rect">
            <a:avLst/>
          </a:prstGeom>
        </p:spPr>
      </p:pic>
    </p:spTree>
    <p:extLst>
      <p:ext uri="{BB962C8B-B14F-4D97-AF65-F5344CB8AC3E}">
        <p14:creationId xmlns:p14="http://schemas.microsoft.com/office/powerpoint/2010/main" val="79137776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p:txStyles>
    <p:titleStyle>
      <a:lvl1pPr algn="l" defTabSz="685800" rtl="0" eaLnBrk="1" latinLnBrk="0" hangingPunct="1">
        <a:lnSpc>
          <a:spcPct val="90000"/>
        </a:lnSpc>
        <a:spcBef>
          <a:spcPct val="0"/>
        </a:spcBef>
        <a:buNone/>
        <a:defRPr sz="3000" b="1" i="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602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0005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09600" y="1257300"/>
            <a:ext cx="8382000" cy="3257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9" name="Rectangle 5"/>
          <p:cNvSpPr>
            <a:spLocks noGrp="1" noChangeArrowheads="1"/>
          </p:cNvSpPr>
          <p:nvPr>
            <p:ph type="ftr" sz="quarter" idx="3"/>
          </p:nvPr>
        </p:nvSpPr>
        <p:spPr bwMode="auto">
          <a:xfrm>
            <a:off x="609600" y="4686300"/>
            <a:ext cx="67818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b="0"/>
            </a:lvl1pPr>
          </a:lstStyle>
          <a:p>
            <a:pPr>
              <a:defRPr/>
            </a:pPr>
            <a:r>
              <a:rPr lang="en-US" altLang="zh-TW"/>
              <a:t>Copyright 2004. Chen and Chen. Chinese Medical Herbology and Pharmacology. Page: 997</a:t>
            </a:r>
          </a:p>
        </p:txBody>
      </p:sp>
      <p:sp>
        <p:nvSpPr>
          <p:cNvPr id="1034" name="Rectangle 10"/>
          <p:cNvSpPr>
            <a:spLocks noChangeArrowheads="1"/>
          </p:cNvSpPr>
          <p:nvPr/>
        </p:nvSpPr>
        <p:spPr bwMode="auto">
          <a:xfrm>
            <a:off x="0" y="4400550"/>
            <a:ext cx="9144000" cy="514350"/>
          </a:xfrm>
          <a:prstGeom prst="rect">
            <a:avLst/>
          </a:prstGeom>
          <a:solidFill>
            <a:schemeClr val="bg2">
              <a:alpha val="27000"/>
            </a:schemeClr>
          </a:solidFill>
          <a:ln w="9525">
            <a:solidFill>
              <a:schemeClr val="tx1"/>
            </a:solidFill>
            <a:miter lim="800000"/>
            <a:headEnd/>
            <a:tailEnd/>
          </a:ln>
        </p:spPr>
        <p:txBody>
          <a:bodyPr wrap="none" anchor="ctr"/>
          <a:lstStyle/>
          <a:p>
            <a:pPr>
              <a:defRPr/>
            </a:pPr>
            <a:endParaRPr lang="en-US" sz="1800" b="0"/>
          </a:p>
        </p:txBody>
      </p:sp>
      <p:sp>
        <p:nvSpPr>
          <p:cNvPr id="1040" name="Rectangle 16"/>
          <p:cNvSpPr>
            <a:spLocks noChangeArrowheads="1"/>
          </p:cNvSpPr>
          <p:nvPr/>
        </p:nvSpPr>
        <p:spPr bwMode="auto">
          <a:xfrm>
            <a:off x="685800" y="1085850"/>
            <a:ext cx="8001000" cy="57150"/>
          </a:xfrm>
          <a:prstGeom prst="rect">
            <a:avLst/>
          </a:prstGeom>
          <a:gradFill rotWithShape="0">
            <a:gsLst>
              <a:gs pos="0">
                <a:srgbClr val="9D5402"/>
              </a:gs>
              <a:gs pos="100000">
                <a:schemeClr val="bg1"/>
              </a:gs>
            </a:gsLst>
            <a:lin ang="5400000" scaled="1"/>
          </a:gradFill>
          <a:ln w="9525">
            <a:noFill/>
            <a:miter lim="800000"/>
            <a:headEnd/>
            <a:tailEnd/>
          </a:ln>
        </p:spPr>
        <p:txBody>
          <a:bodyPr wrap="none" anchor="ctr"/>
          <a:lstStyle/>
          <a:p>
            <a:pPr>
              <a:defRPr/>
            </a:pPr>
            <a:endParaRPr lang="en-US" sz="1800" b="0"/>
          </a:p>
        </p:txBody>
      </p:sp>
      <p:pic>
        <p:nvPicPr>
          <p:cNvPr id="1031" name="Picture 11" descr="icon_eLotusorg_bg_white_lg"/>
          <p:cNvPicPr>
            <a:picLocks noChangeAspect="1" noChangeArrowheads="1"/>
          </p:cNvPicPr>
          <p:nvPr userDrawn="1"/>
        </p:nvPicPr>
        <p:blipFill>
          <a:blip r:embed="rId14"/>
          <a:srcRect/>
          <a:stretch>
            <a:fillRect/>
          </a:stretch>
        </p:blipFill>
        <p:spPr bwMode="auto">
          <a:xfrm>
            <a:off x="7467600" y="4457700"/>
            <a:ext cx="1524000" cy="453629"/>
          </a:xfrm>
          <a:prstGeom prst="rect">
            <a:avLst/>
          </a:prstGeom>
          <a:noFill/>
          <a:ln w="9525">
            <a:noFill/>
            <a:miter lim="800000"/>
            <a:headEnd/>
            <a:tailEnd/>
          </a:ln>
        </p:spPr>
      </p:pic>
    </p:spTree>
    <p:extLst>
      <p:ext uri="{BB962C8B-B14F-4D97-AF65-F5344CB8AC3E}">
        <p14:creationId xmlns:p14="http://schemas.microsoft.com/office/powerpoint/2010/main" val="22342578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rtl="0" eaLnBrk="0" fontAlgn="base" hangingPunct="0">
        <a:spcBef>
          <a:spcPct val="0"/>
        </a:spcBef>
        <a:spcAft>
          <a:spcPct val="0"/>
        </a:spcAft>
        <a:defRPr sz="2700">
          <a:solidFill>
            <a:srgbClr val="FFCC00"/>
          </a:solidFill>
          <a:latin typeface="+mj-lt"/>
          <a:ea typeface="+mj-ea"/>
          <a:cs typeface="+mj-cs"/>
        </a:defRPr>
      </a:lvl1pPr>
      <a:lvl2pPr algn="l" rtl="0" eaLnBrk="0" fontAlgn="base" hangingPunct="0">
        <a:spcBef>
          <a:spcPct val="0"/>
        </a:spcBef>
        <a:spcAft>
          <a:spcPct val="0"/>
        </a:spcAft>
        <a:defRPr sz="2700">
          <a:solidFill>
            <a:srgbClr val="FFCC00"/>
          </a:solidFill>
          <a:latin typeface="Arial" charset="0"/>
          <a:ea typeface="MS PGothic" pitchFamily="34" charset="-128"/>
        </a:defRPr>
      </a:lvl2pPr>
      <a:lvl3pPr algn="l" rtl="0" eaLnBrk="0" fontAlgn="base" hangingPunct="0">
        <a:spcBef>
          <a:spcPct val="0"/>
        </a:spcBef>
        <a:spcAft>
          <a:spcPct val="0"/>
        </a:spcAft>
        <a:defRPr sz="2700">
          <a:solidFill>
            <a:srgbClr val="FFCC00"/>
          </a:solidFill>
          <a:latin typeface="Arial" charset="0"/>
          <a:ea typeface="MS PGothic" pitchFamily="34" charset="-128"/>
        </a:defRPr>
      </a:lvl3pPr>
      <a:lvl4pPr algn="l" rtl="0" eaLnBrk="0" fontAlgn="base" hangingPunct="0">
        <a:spcBef>
          <a:spcPct val="0"/>
        </a:spcBef>
        <a:spcAft>
          <a:spcPct val="0"/>
        </a:spcAft>
        <a:defRPr sz="2700">
          <a:solidFill>
            <a:srgbClr val="FFCC00"/>
          </a:solidFill>
          <a:latin typeface="Arial" charset="0"/>
          <a:ea typeface="MS PGothic" pitchFamily="34" charset="-128"/>
        </a:defRPr>
      </a:lvl4pPr>
      <a:lvl5pPr algn="l" rtl="0" eaLnBrk="0" fontAlgn="base" hangingPunct="0">
        <a:spcBef>
          <a:spcPct val="0"/>
        </a:spcBef>
        <a:spcAft>
          <a:spcPct val="0"/>
        </a:spcAft>
        <a:defRPr sz="2700">
          <a:solidFill>
            <a:srgbClr val="FFCC00"/>
          </a:solidFill>
          <a:latin typeface="Arial" charset="0"/>
          <a:ea typeface="MS PGothic" pitchFamily="34" charset="-128"/>
        </a:defRPr>
      </a:lvl5pPr>
      <a:lvl6pPr marL="342900" algn="l" rtl="0" fontAlgn="base">
        <a:spcBef>
          <a:spcPct val="0"/>
        </a:spcBef>
        <a:spcAft>
          <a:spcPct val="0"/>
        </a:spcAft>
        <a:defRPr sz="2700">
          <a:solidFill>
            <a:srgbClr val="FFCC00"/>
          </a:solidFill>
          <a:latin typeface="Arial" charset="0"/>
          <a:ea typeface="MS PGothic" pitchFamily="34" charset="-128"/>
        </a:defRPr>
      </a:lvl6pPr>
      <a:lvl7pPr marL="685800" algn="l" rtl="0" fontAlgn="base">
        <a:spcBef>
          <a:spcPct val="0"/>
        </a:spcBef>
        <a:spcAft>
          <a:spcPct val="0"/>
        </a:spcAft>
        <a:defRPr sz="2700">
          <a:solidFill>
            <a:srgbClr val="FFCC00"/>
          </a:solidFill>
          <a:latin typeface="Arial" charset="0"/>
          <a:ea typeface="MS PGothic" pitchFamily="34" charset="-128"/>
        </a:defRPr>
      </a:lvl7pPr>
      <a:lvl8pPr marL="1028700" algn="l" rtl="0" fontAlgn="base">
        <a:spcBef>
          <a:spcPct val="0"/>
        </a:spcBef>
        <a:spcAft>
          <a:spcPct val="0"/>
        </a:spcAft>
        <a:defRPr sz="2700">
          <a:solidFill>
            <a:srgbClr val="FFCC00"/>
          </a:solidFill>
          <a:latin typeface="Arial" charset="0"/>
          <a:ea typeface="MS PGothic" pitchFamily="34" charset="-128"/>
        </a:defRPr>
      </a:lvl8pPr>
      <a:lvl9pPr marL="1371600" algn="l" rtl="0" fontAlgn="base">
        <a:spcBef>
          <a:spcPct val="0"/>
        </a:spcBef>
        <a:spcAft>
          <a:spcPct val="0"/>
        </a:spcAft>
        <a:defRPr sz="2700">
          <a:solidFill>
            <a:srgbClr val="FFCC00"/>
          </a:solidFill>
          <a:latin typeface="Arial" charset="0"/>
          <a:ea typeface="MS PGothic" pitchFamily="34" charset="-128"/>
        </a:defRPr>
      </a:lvl9pPr>
    </p:titleStyle>
    <p:bodyStyle>
      <a:lvl1pPr marL="257175" indent="-257175" algn="l" rtl="0" eaLnBrk="0" fontAlgn="base" hangingPunct="0">
        <a:spcBef>
          <a:spcPct val="20000"/>
        </a:spcBef>
        <a:spcAft>
          <a:spcPct val="0"/>
        </a:spcAft>
        <a:buChar char="•"/>
        <a:defRPr sz="2400">
          <a:solidFill>
            <a:srgbClr val="DDDDDD"/>
          </a:solidFill>
          <a:latin typeface="+mn-lt"/>
          <a:ea typeface="+mn-ea"/>
          <a:cs typeface="+mn-cs"/>
        </a:defRPr>
      </a:lvl1pPr>
      <a:lvl2pPr marL="557213" indent="-214313" algn="l" rtl="0" eaLnBrk="0" fontAlgn="base" hangingPunct="0">
        <a:spcBef>
          <a:spcPct val="20000"/>
        </a:spcBef>
        <a:spcAft>
          <a:spcPct val="0"/>
        </a:spcAft>
        <a:buChar char="–"/>
        <a:defRPr sz="2100">
          <a:solidFill>
            <a:srgbClr val="DDDDDD"/>
          </a:solidFill>
          <a:latin typeface="+mn-lt"/>
          <a:ea typeface="+mn-ea"/>
        </a:defRPr>
      </a:lvl2pPr>
      <a:lvl3pPr marL="857250" indent="-171450" algn="l" rtl="0" eaLnBrk="0" fontAlgn="base" hangingPunct="0">
        <a:spcBef>
          <a:spcPct val="20000"/>
        </a:spcBef>
        <a:spcAft>
          <a:spcPct val="0"/>
        </a:spcAft>
        <a:buChar char="•"/>
        <a:defRPr sz="1800">
          <a:solidFill>
            <a:schemeClr val="bg1"/>
          </a:solidFill>
          <a:latin typeface="+mn-lt"/>
          <a:ea typeface="+mn-ea"/>
        </a:defRPr>
      </a:lvl3pPr>
      <a:lvl4pPr marL="1200150" indent="-171450" algn="l" rtl="0" eaLnBrk="0" fontAlgn="base" hangingPunct="0">
        <a:spcBef>
          <a:spcPct val="20000"/>
        </a:spcBef>
        <a:spcAft>
          <a:spcPct val="0"/>
        </a:spcAft>
        <a:buChar char="–"/>
        <a:defRPr sz="1500">
          <a:solidFill>
            <a:schemeClr val="bg1"/>
          </a:solidFill>
          <a:latin typeface="+mn-lt"/>
          <a:ea typeface="+mn-ea"/>
        </a:defRPr>
      </a:lvl4pPr>
      <a:lvl5pPr marL="1543050" indent="-171450" algn="l" rtl="0" eaLnBrk="0" fontAlgn="base" hangingPunct="0">
        <a:spcBef>
          <a:spcPct val="20000"/>
        </a:spcBef>
        <a:spcAft>
          <a:spcPct val="0"/>
        </a:spcAft>
        <a:buChar char="»"/>
        <a:defRPr sz="1500">
          <a:solidFill>
            <a:schemeClr val="bg1"/>
          </a:solidFill>
          <a:latin typeface="+mn-lt"/>
          <a:ea typeface="+mn-ea"/>
        </a:defRPr>
      </a:lvl5pPr>
      <a:lvl6pPr marL="1885950" indent="-171450" algn="l" rtl="0" fontAlgn="base">
        <a:spcBef>
          <a:spcPct val="20000"/>
        </a:spcBef>
        <a:spcAft>
          <a:spcPct val="0"/>
        </a:spcAft>
        <a:buChar char="»"/>
        <a:defRPr sz="1500">
          <a:solidFill>
            <a:schemeClr val="bg1"/>
          </a:solidFill>
          <a:latin typeface="+mn-lt"/>
          <a:ea typeface="+mn-ea"/>
        </a:defRPr>
      </a:lvl6pPr>
      <a:lvl7pPr marL="2228850" indent="-171450" algn="l" rtl="0" fontAlgn="base">
        <a:spcBef>
          <a:spcPct val="20000"/>
        </a:spcBef>
        <a:spcAft>
          <a:spcPct val="0"/>
        </a:spcAft>
        <a:buChar char="»"/>
        <a:defRPr sz="1500">
          <a:solidFill>
            <a:schemeClr val="bg1"/>
          </a:solidFill>
          <a:latin typeface="+mn-lt"/>
          <a:ea typeface="+mn-ea"/>
        </a:defRPr>
      </a:lvl7pPr>
      <a:lvl8pPr marL="2571750" indent="-171450" algn="l" rtl="0" fontAlgn="base">
        <a:spcBef>
          <a:spcPct val="20000"/>
        </a:spcBef>
        <a:spcAft>
          <a:spcPct val="0"/>
        </a:spcAft>
        <a:buChar char="»"/>
        <a:defRPr sz="1500">
          <a:solidFill>
            <a:schemeClr val="bg1"/>
          </a:solidFill>
          <a:latin typeface="+mn-lt"/>
          <a:ea typeface="+mn-ea"/>
        </a:defRPr>
      </a:lvl8pPr>
      <a:lvl9pPr marL="2914650" indent="-171450" algn="l" rtl="0" fontAlgn="base">
        <a:spcBef>
          <a:spcPct val="20000"/>
        </a:spcBef>
        <a:spcAft>
          <a:spcPct val="0"/>
        </a:spcAft>
        <a:buChar char="»"/>
        <a:defRPr sz="1500">
          <a:solidFill>
            <a:schemeClr val="bg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Wu_Xing" TargetMode="External"/><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https://thuocdantoc.vn/su-dung-bai-thuoc-thang-tri-duong-huyet-thang-nhu-the-nao.html" TargetMode="External"/><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thuocdantoc.vn/su-dung-bai-thuoc-thang-tri-duong-huyet-thang-nhu-the-nao.html" TargetMode="External"/><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6.png"/><Relationship Id="rId7" Type="http://schemas.openxmlformats.org/officeDocument/2006/relationships/diagramQuickStyle" Target="../diagrams/quickStyle3.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7.jpeg"/><Relationship Id="rId9" Type="http://schemas.microsoft.com/office/2007/relationships/diagramDrawing" Target="../diagrams/drawing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1.xml"/><Relationship Id="rId4" Type="http://schemas.openxmlformats.org/officeDocument/2006/relationships/image" Target="../media/image90.emf"/></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01.jpeg"/></Relationships>
</file>

<file path=ppt/slides/_rels/slide4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1.xml"/><Relationship Id="rId5" Type="http://schemas.openxmlformats.org/officeDocument/2006/relationships/image" Target="../media/image107.jpe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hyperlink" Target="https://pmc.ncbi.nlm.nih.gov/articles/PMC10033220/#R41" TargetMode="External"/><Relationship Id="rId2" Type="http://schemas.openxmlformats.org/officeDocument/2006/relationships/hyperlink" Target="https://pmc.ncbi.nlm.nih.gov/articles/PMC10033220/#R35" TargetMode="External"/><Relationship Id="rId1" Type="http://schemas.openxmlformats.org/officeDocument/2006/relationships/slideLayout" Target="../slideLayouts/slideLayout26.xml"/><Relationship Id="rId6" Type="http://schemas.openxmlformats.org/officeDocument/2006/relationships/hyperlink" Target="https://pmc.ncbi.nlm.nih.gov/articles/PMC10033220/#R48" TargetMode="External"/><Relationship Id="rId5" Type="http://schemas.openxmlformats.org/officeDocument/2006/relationships/hyperlink" Target="https://pmc.ncbi.nlm.nih.gov/articles/PMC10033220/#R79" TargetMode="External"/><Relationship Id="rId4" Type="http://schemas.openxmlformats.org/officeDocument/2006/relationships/hyperlink" Target="https://pmc.ncbi.nlm.nih.gov/articles/PMC10033220/#R129"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8" Type="http://schemas.openxmlformats.org/officeDocument/2006/relationships/hyperlink" Target="https://openurl.ebsco.com/results?sid=ebsco:ocu:record&amp;bquery=AU+Kokudo,%20Norihiro&amp;link_origin=scholar.google.com" TargetMode="External"/><Relationship Id="rId3" Type="http://schemas.openxmlformats.org/officeDocument/2006/relationships/hyperlink" Target="https://openurl.ebsco.com/results?sid=ebsco:ocu:record&amp;bquery=AU+Fanghua%20Qi&amp;link_origin=scholar.google.com" TargetMode="External"/><Relationship Id="rId7" Type="http://schemas.openxmlformats.org/officeDocument/2006/relationships/hyperlink" Target="https://openurl.ebsco.com/results?sid=ebsco:ocu:record&amp;bquery=AU+Jijun%20Li&amp;link_origin=scholar.google.com" TargetMode="External"/><Relationship Id="rId2" Type="http://schemas.openxmlformats.org/officeDocument/2006/relationships/hyperlink" Target="https://doi.org/10.1016/j.prmcm.2023.100230" TargetMode="External"/><Relationship Id="rId1" Type="http://schemas.openxmlformats.org/officeDocument/2006/relationships/slideLayout" Target="../slideLayouts/slideLayout26.xml"/><Relationship Id="rId6" Type="http://schemas.openxmlformats.org/officeDocument/2006/relationships/hyperlink" Target="https://openurl.ebsco.com/results?sid=ebsco:ocu:record&amp;bquery=AU+Gao,%20Jianjun&amp;link_origin=scholar.google.com" TargetMode="External"/><Relationship Id="rId11" Type="http://schemas.openxmlformats.org/officeDocument/2006/relationships/hyperlink" Target="https://doi.org/10.1038/sj.bjp.0706945" TargetMode="External"/><Relationship Id="rId5" Type="http://schemas.openxmlformats.org/officeDocument/2006/relationships/hyperlink" Target="https://openurl.ebsco.com/results?sid=ebsco:ocu:record&amp;bquery=AU+Inagaki,%20Yoshinori&amp;link_origin=scholar.google.com" TargetMode="External"/><Relationship Id="rId10" Type="http://schemas.openxmlformats.org/officeDocument/2006/relationships/hyperlink" Target="https://openurl.ebsco.com/results?sid=ebsco:ocu:record&amp;bquery=AU+Wei%20Tang&amp;link_origin=scholar.google.com" TargetMode="External"/><Relationship Id="rId4" Type="http://schemas.openxmlformats.org/officeDocument/2006/relationships/hyperlink" Target="https://openurl.ebsco.com/results?sid=ebsco:ocu:record&amp;bquery=AU+Anyuan%20Li&amp;link_origin=scholar.google.com" TargetMode="External"/><Relationship Id="rId9" Type="http://schemas.openxmlformats.org/officeDocument/2006/relationships/hyperlink" Target="https://openurl.ebsco.com/results?sid=ebsco:ocu:record&amp;bquery=AU+Xiao-Kang%20Li&amp;link_origin=scholar.google.co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hyperlink" Target="http://www.aompress.com/" TargetMode="External"/><Relationship Id="rId5" Type="http://schemas.openxmlformats.org/officeDocument/2006/relationships/hyperlink" Target="http://www.elotus.org/" TargetMode="External"/><Relationship Id="rId4" Type="http://schemas.openxmlformats.org/officeDocument/2006/relationships/hyperlink" Target="http://www.evherbs.c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2.xml"/><Relationship Id="rId5" Type="http://schemas.openxmlformats.org/officeDocument/2006/relationships/image" Target="../media/image119.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7.xml"/><Relationship Id="rId5" Type="http://schemas.openxmlformats.org/officeDocument/2006/relationships/image" Target="../media/image125.png"/><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37.xml"/><Relationship Id="rId5" Type="http://schemas.openxmlformats.org/officeDocument/2006/relationships/image" Target="../media/image133.pn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hyperlink" Target="http://www.usp.org/" TargetMode="External"/><Relationship Id="rId2" Type="http://schemas.openxmlformats.org/officeDocument/2006/relationships/hyperlink" Target="https://ods.od.nih.gov/" TargetMode="External"/><Relationship Id="rId1" Type="http://schemas.openxmlformats.org/officeDocument/2006/relationships/slideLayout" Target="../slideLayouts/slideLayout37.xml"/><Relationship Id="rId4" Type="http://schemas.openxmlformats.org/officeDocument/2006/relationships/hyperlink" Target="http://www.ncbi.nlm.nih.gov/pubmed"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7.xml"/><Relationship Id="rId4" Type="http://schemas.openxmlformats.org/officeDocument/2006/relationships/image" Target="../media/image13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14.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jpeg"/></Relationships>
</file>

<file path=ppt/slides/_rels/slide85.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doi.org/10.3390/nu15245029"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163.jpeg"/><Relationship Id="rId4" Type="http://schemas.openxmlformats.org/officeDocument/2006/relationships/hyperlink" Target="https://acupuncturetoday.com/article/33157-from-antiquity-to-modernity-huang-qin-tang-at-yale-medical-school-part-2"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ods.od.nih.gov/"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naturalmedicines.therapeuticresearch.com/" TargetMode="External"/><Relationship Id="rId5" Type="http://schemas.openxmlformats.org/officeDocument/2006/relationships/hyperlink" Target="http://www.ncbi.nlm.nih.gov/pubmed" TargetMode="External"/><Relationship Id="rId4" Type="http://schemas.openxmlformats.org/officeDocument/2006/relationships/hyperlink" Target="http://www.usp.or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1028" name="Picture 4" descr="Image result for traditional chinese medicine dietary therapy">
            <a:extLst>
              <a:ext uri="{FF2B5EF4-FFF2-40B4-BE49-F238E27FC236}">
                <a16:creationId xmlns:a16="http://schemas.microsoft.com/office/drawing/2014/main" id="{08A4F12C-42B6-3822-16A8-131137B51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90" y="163629"/>
            <a:ext cx="6751882" cy="4816241"/>
          </a:xfrm>
          <a:prstGeom prst="rect">
            <a:avLst/>
          </a:prstGeom>
          <a:noFill/>
          <a:extLst>
            <a:ext uri="{909E8E84-426E-40DD-AFC4-6F175D3DCCD1}">
              <a14:hiddenFill xmlns:a14="http://schemas.microsoft.com/office/drawing/2010/main">
                <a:solidFill>
                  <a:srgbClr val="FFFFFF"/>
                </a:solidFill>
              </a14:hiddenFill>
            </a:ext>
          </a:extLst>
        </p:spPr>
      </p:pic>
      <p:grpSp>
        <p:nvGrpSpPr>
          <p:cNvPr id="224" name="Google Shape;224;p36"/>
          <p:cNvGrpSpPr/>
          <p:nvPr/>
        </p:nvGrpSpPr>
        <p:grpSpPr>
          <a:xfrm>
            <a:off x="421418" y="477079"/>
            <a:ext cx="7752607" cy="4214192"/>
            <a:chOff x="174175" y="852800"/>
            <a:chExt cx="3516300" cy="3495600"/>
          </a:xfrm>
        </p:grpSpPr>
        <p:sp>
          <p:nvSpPr>
            <p:cNvPr id="225" name="Google Shape;225;p36"/>
            <p:cNvSpPr/>
            <p:nvPr/>
          </p:nvSpPr>
          <p:spPr>
            <a:xfrm>
              <a:off x="174175" y="852800"/>
              <a:ext cx="3516300" cy="349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6"/>
            <p:cNvSpPr/>
            <p:nvPr/>
          </p:nvSpPr>
          <p:spPr>
            <a:xfrm>
              <a:off x="284275" y="962075"/>
              <a:ext cx="3296100" cy="3296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6"/>
          <p:cNvSpPr txBox="1">
            <a:spLocks noGrp="1"/>
          </p:cNvSpPr>
          <p:nvPr>
            <p:ph type="subTitle" idx="1"/>
          </p:nvPr>
        </p:nvSpPr>
        <p:spPr>
          <a:xfrm>
            <a:off x="2134564" y="3290806"/>
            <a:ext cx="4326314" cy="982625"/>
          </a:xfrm>
          <a:prstGeom prst="rect">
            <a:avLst/>
          </a:prstGeom>
          <a:solidFill>
            <a:schemeClr val="accent2"/>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bg2"/>
                </a:solidFill>
                <a:latin typeface="Oswald" pitchFamily="2" charset="77"/>
                <a:ea typeface="Roboto" panose="02000000000000000000" pitchFamily="2" charset="0"/>
                <a:cs typeface="Roboto" panose="02000000000000000000" pitchFamily="2" charset="0"/>
              </a:rPr>
              <a:t>Michelle Loy MD, Dip ABOIM, </a:t>
            </a:r>
            <a:r>
              <a:rPr lang="en-US" sz="1800" dirty="0" err="1">
                <a:solidFill>
                  <a:schemeClr val="bg2"/>
                </a:solidFill>
                <a:latin typeface="Oswald" pitchFamily="2" charset="77"/>
                <a:ea typeface="Roboto" panose="02000000000000000000" pitchFamily="2" charset="0"/>
                <a:cs typeface="Roboto" panose="02000000000000000000" pitchFamily="2" charset="0"/>
              </a:rPr>
              <a:t>DipABLM</a:t>
            </a:r>
            <a:r>
              <a:rPr lang="en-US" sz="1800" dirty="0">
                <a:solidFill>
                  <a:schemeClr val="bg2"/>
                </a:solidFill>
                <a:latin typeface="Oswald" pitchFamily="2" charset="77"/>
                <a:ea typeface="Roboto" panose="02000000000000000000" pitchFamily="2" charset="0"/>
                <a:cs typeface="Roboto" panose="02000000000000000000" pitchFamily="2" charset="0"/>
              </a:rPr>
              <a:t>, DABMA</a:t>
            </a:r>
          </a:p>
          <a:p>
            <a:pPr marL="0" lvl="0" indent="0" algn="ctr" rtl="0">
              <a:spcBef>
                <a:spcPts val="0"/>
              </a:spcBef>
              <a:spcAft>
                <a:spcPts val="0"/>
              </a:spcAft>
              <a:buNone/>
            </a:pPr>
            <a:r>
              <a:rPr lang="en-US" sz="1800" dirty="0">
                <a:solidFill>
                  <a:schemeClr val="bg2"/>
                </a:solidFill>
                <a:latin typeface="Oswald" pitchFamily="2" charset="77"/>
                <a:ea typeface="Roboto" panose="02000000000000000000" pitchFamily="2" charset="0"/>
                <a:cs typeface="Roboto" panose="02000000000000000000" pitchFamily="2" charset="0"/>
              </a:rPr>
              <a:t>Jennifer Ashby DAOM, </a:t>
            </a:r>
            <a:r>
              <a:rPr lang="en-US" sz="1800" dirty="0" err="1">
                <a:solidFill>
                  <a:schemeClr val="bg2"/>
                </a:solidFill>
                <a:latin typeface="Oswald" pitchFamily="2" charset="77"/>
                <a:ea typeface="Roboto" panose="02000000000000000000" pitchFamily="2" charset="0"/>
                <a:cs typeface="Roboto" panose="02000000000000000000" pitchFamily="2" charset="0"/>
              </a:rPr>
              <a:t>LAc</a:t>
            </a:r>
            <a:endParaRPr lang="en-US" sz="1800" dirty="0">
              <a:solidFill>
                <a:schemeClr val="bg2"/>
              </a:solidFill>
              <a:latin typeface="Oswald" pitchFamily="2" charset="77"/>
              <a:ea typeface="Roboto" panose="02000000000000000000" pitchFamily="2" charset="0"/>
              <a:cs typeface="Roboto" panose="02000000000000000000" pitchFamily="2" charset="0"/>
            </a:endParaRPr>
          </a:p>
          <a:p>
            <a:pPr marL="0" lvl="0" indent="0" algn="ctr" rtl="0">
              <a:spcBef>
                <a:spcPts val="0"/>
              </a:spcBef>
              <a:spcAft>
                <a:spcPts val="0"/>
              </a:spcAft>
              <a:buNone/>
            </a:pPr>
            <a:r>
              <a:rPr lang="en-US" sz="1800" dirty="0">
                <a:solidFill>
                  <a:schemeClr val="bg2"/>
                </a:solidFill>
                <a:latin typeface="Oswald" pitchFamily="2" charset="77"/>
                <a:ea typeface="Roboto" panose="02000000000000000000" pitchFamily="2" charset="0"/>
                <a:cs typeface="Roboto" panose="02000000000000000000" pitchFamily="2" charset="0"/>
              </a:rPr>
              <a:t>John Chen PharmD, PhD, OMD, </a:t>
            </a:r>
            <a:r>
              <a:rPr lang="en-US" sz="1800" dirty="0" err="1">
                <a:solidFill>
                  <a:schemeClr val="bg2"/>
                </a:solidFill>
                <a:latin typeface="Oswald" pitchFamily="2" charset="77"/>
                <a:ea typeface="Roboto" panose="02000000000000000000" pitchFamily="2" charset="0"/>
                <a:cs typeface="Roboto" panose="02000000000000000000" pitchFamily="2" charset="0"/>
              </a:rPr>
              <a:t>LAc</a:t>
            </a:r>
            <a:endParaRPr lang="en-US" sz="1800" dirty="0">
              <a:solidFill>
                <a:schemeClr val="bg2"/>
              </a:solidFill>
              <a:latin typeface="Oswald" pitchFamily="2" charset="77"/>
              <a:ea typeface="Roboto" panose="02000000000000000000" pitchFamily="2" charset="0"/>
              <a:cs typeface="Roboto" panose="02000000000000000000" pitchFamily="2" charset="0"/>
            </a:endParaRPr>
          </a:p>
        </p:txBody>
      </p:sp>
      <p:sp>
        <p:nvSpPr>
          <p:cNvPr id="228" name="Google Shape;228;p36"/>
          <p:cNvSpPr txBox="1">
            <a:spLocks noGrp="1"/>
          </p:cNvSpPr>
          <p:nvPr>
            <p:ph type="ctrTitle"/>
          </p:nvPr>
        </p:nvSpPr>
        <p:spPr>
          <a:xfrm>
            <a:off x="834887" y="789353"/>
            <a:ext cx="6567777" cy="2192386"/>
          </a:xfrm>
          <a:prstGeom prst="rect">
            <a:avLst/>
          </a:prstGeom>
        </p:spPr>
        <p:txBody>
          <a:bodyPr spcFirstLastPara="1" wrap="square" lIns="91425" tIns="91425" rIns="91425" bIns="91425" anchor="t" anchorCtr="0">
            <a:noAutofit/>
          </a:bodyPr>
          <a:lstStyle/>
          <a:p>
            <a:pPr marL="0" marR="0" algn="ctr">
              <a:spcBef>
                <a:spcPts val="0"/>
              </a:spcBef>
              <a:spcAft>
                <a:spcPts val="0"/>
              </a:spcAft>
            </a:pPr>
            <a:r>
              <a:rPr lang="en-US" sz="3200" b="0" u="none" strike="noStrike" dirty="0">
                <a:solidFill>
                  <a:srgbClr val="212121"/>
                </a:solidFill>
                <a:effectLst/>
                <a:latin typeface="Oswald" pitchFamily="2" charset="77"/>
              </a:rPr>
              <a:t>S27: Harnessing Traditional Chinese Medicine for Oncology: Integrating Dietary and Herbal Therapies in Supporting Cancer Treatment and Survivorship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CM Nutrition 101 — Zoey Xinyi Gong">
            <a:extLst>
              <a:ext uri="{FF2B5EF4-FFF2-40B4-BE49-F238E27FC236}">
                <a16:creationId xmlns:a16="http://schemas.microsoft.com/office/drawing/2014/main" id="{68D3297F-306D-70B4-44F8-5BFFAD898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23"/>
            <a:ext cx="7569201" cy="515387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79240544-C11A-7629-B6B7-A4D7BA455BA7}"/>
              </a:ext>
            </a:extLst>
          </p:cNvPr>
          <p:cNvSpPr>
            <a:spLocks noGrp="1"/>
          </p:cNvSpPr>
          <p:nvPr>
            <p:ph type="title"/>
          </p:nvPr>
        </p:nvSpPr>
        <p:spPr>
          <a:xfrm>
            <a:off x="2180410" y="1452600"/>
            <a:ext cx="5246550" cy="1933500"/>
          </a:xfrm>
          <a:solidFill>
            <a:schemeClr val="accent1"/>
          </a:solidFill>
        </p:spPr>
        <p:txBody>
          <a:bodyPr/>
          <a:lstStyle/>
          <a:p>
            <a:pPr algn="l"/>
            <a:br>
              <a:rPr lang="en-US" sz="3200" dirty="0">
                <a:latin typeface="Oswald" pitchFamily="2" charset="77"/>
              </a:rPr>
            </a:br>
            <a:br>
              <a:rPr lang="en-US" sz="3200" dirty="0">
                <a:latin typeface="Oswald" pitchFamily="2" charset="77"/>
              </a:rPr>
            </a:br>
            <a:r>
              <a:rPr lang="en-US" sz="3200" dirty="0">
                <a:solidFill>
                  <a:schemeClr val="bg2"/>
                </a:solidFill>
                <a:latin typeface="Oswald" pitchFamily="2" charset="77"/>
              </a:rPr>
              <a:t>5 Thermal Natures: cold, cool,  neutral, warm, hot</a:t>
            </a:r>
            <a:br>
              <a:rPr lang="en-US" sz="7200" dirty="0">
                <a:solidFill>
                  <a:schemeClr val="bg2"/>
                </a:solidFill>
                <a:latin typeface="Oswald" pitchFamily="2" charset="77"/>
              </a:rPr>
            </a:br>
            <a:endParaRPr lang="en-US" dirty="0">
              <a:solidFill>
                <a:schemeClr val="bg2"/>
              </a:solidFill>
            </a:endParaRPr>
          </a:p>
        </p:txBody>
      </p:sp>
      <p:sp>
        <p:nvSpPr>
          <p:cNvPr id="2" name="Rectangle 1">
            <a:extLst>
              <a:ext uri="{FF2B5EF4-FFF2-40B4-BE49-F238E27FC236}">
                <a16:creationId xmlns:a16="http://schemas.microsoft.com/office/drawing/2014/main" id="{22F50426-C7CC-B4D2-B828-CDDD1BD55F20}"/>
              </a:ext>
            </a:extLst>
          </p:cNvPr>
          <p:cNvSpPr/>
          <p:nvPr/>
        </p:nvSpPr>
        <p:spPr>
          <a:xfrm>
            <a:off x="0" y="9948"/>
            <a:ext cx="914400" cy="515344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0699A0-AFFB-23C6-8F9E-143D7DCA062D}"/>
              </a:ext>
            </a:extLst>
          </p:cNvPr>
          <p:cNvSpPr/>
          <p:nvPr/>
        </p:nvSpPr>
        <p:spPr>
          <a:xfrm>
            <a:off x="8235770" y="19897"/>
            <a:ext cx="914400" cy="512360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63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AA03A5F-4ED7-D94A-CBA1-647CF778A931}"/>
              </a:ext>
            </a:extLst>
          </p:cNvPr>
          <p:cNvSpPr>
            <a:spLocks noGrp="1"/>
          </p:cNvSpPr>
          <p:nvPr>
            <p:ph type="title"/>
          </p:nvPr>
        </p:nvSpPr>
        <p:spPr>
          <a:xfrm>
            <a:off x="571351" y="262647"/>
            <a:ext cx="3897281" cy="1218390"/>
          </a:xfrm>
        </p:spPr>
        <p:txBody>
          <a:bodyPr anchor="ctr">
            <a:noAutofit/>
          </a:bodyPr>
          <a:lstStyle/>
          <a:p>
            <a:r>
              <a:rPr lang="en-US" sz="3600" dirty="0">
                <a:solidFill>
                  <a:schemeClr val="bg2"/>
                </a:solidFill>
                <a:latin typeface="Oswald" pitchFamily="2" charset="77"/>
              </a:rPr>
              <a:t>5 Thermal Natures</a:t>
            </a:r>
            <a:endParaRPr lang="en-US" sz="3600" dirty="0">
              <a:solidFill>
                <a:schemeClr val="bg2"/>
              </a:solidFill>
            </a:endParaRPr>
          </a:p>
        </p:txBody>
      </p:sp>
      <p:sp>
        <p:nvSpPr>
          <p:cNvPr id="3" name="Content Placeholder 2">
            <a:extLst>
              <a:ext uri="{FF2B5EF4-FFF2-40B4-BE49-F238E27FC236}">
                <a16:creationId xmlns:a16="http://schemas.microsoft.com/office/drawing/2014/main" id="{7E23270E-0B45-637B-DE6D-7754A0088FEB}"/>
              </a:ext>
            </a:extLst>
          </p:cNvPr>
          <p:cNvSpPr>
            <a:spLocks noGrp="1"/>
          </p:cNvSpPr>
          <p:nvPr>
            <p:ph idx="1"/>
          </p:nvPr>
        </p:nvSpPr>
        <p:spPr>
          <a:xfrm>
            <a:off x="571351" y="1836531"/>
            <a:ext cx="3485179" cy="2709862"/>
          </a:xfrm>
        </p:spPr>
        <p:txBody>
          <a:bodyPr anchor="ctr">
            <a:normAutofit fontScale="25000" lnSpcReduction="20000"/>
          </a:bodyPr>
          <a:lstStyle/>
          <a:p>
            <a:r>
              <a:rPr lang="en-US" sz="7200" dirty="0">
                <a:latin typeface="Oswald" pitchFamily="2" charset="77"/>
              </a:rPr>
              <a:t>Not related to the physical temperature of the food, but to the sensation our body feels after consumption of certain food. </a:t>
            </a:r>
          </a:p>
          <a:p>
            <a:endParaRPr lang="en-US" sz="7200" dirty="0">
              <a:latin typeface="Oswald" pitchFamily="2" charset="77"/>
            </a:endParaRPr>
          </a:p>
          <a:p>
            <a:r>
              <a:rPr lang="en-US" sz="7200" dirty="0">
                <a:latin typeface="Oswald" pitchFamily="2" charset="77"/>
              </a:rPr>
              <a:t>Use thermal nature/qi of our food (for strong shifts and to promote balance</a:t>
            </a:r>
          </a:p>
          <a:p>
            <a:endParaRPr lang="en-US" sz="7200" dirty="0">
              <a:latin typeface="Oswald" pitchFamily="2" charset="77"/>
            </a:endParaRPr>
          </a:p>
          <a:p>
            <a:r>
              <a:rPr lang="en-US" sz="7200" dirty="0">
                <a:latin typeface="Oswald" pitchFamily="2" charset="77"/>
              </a:rPr>
              <a:t>Always need both cool and warm types of food... aim to stay around the fulcrum</a:t>
            </a:r>
          </a:p>
          <a:p>
            <a:endParaRPr lang="en-US" sz="1500" dirty="0"/>
          </a:p>
        </p:txBody>
      </p:sp>
      <p:pic>
        <p:nvPicPr>
          <p:cNvPr id="4" name="Picture 2" descr="An Overview of Chinese Medicine for Women's Wellbeing | Playtimes">
            <a:extLst>
              <a:ext uri="{FF2B5EF4-FFF2-40B4-BE49-F238E27FC236}">
                <a16:creationId xmlns:a16="http://schemas.microsoft.com/office/drawing/2014/main" id="{9449F60B-AD75-6315-F72A-405EE1F47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
          <a:stretch/>
        </p:blipFill>
        <p:spPr bwMode="auto">
          <a:xfrm>
            <a:off x="4572000" y="1"/>
            <a:ext cx="45771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69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625D-1DA0-F3B2-516E-1A285A2EEDCA}"/>
              </a:ext>
            </a:extLst>
          </p:cNvPr>
          <p:cNvSpPr>
            <a:spLocks noGrp="1"/>
          </p:cNvSpPr>
          <p:nvPr>
            <p:ph type="title"/>
          </p:nvPr>
        </p:nvSpPr>
        <p:spPr>
          <a:xfrm>
            <a:off x="629841" y="758220"/>
            <a:ext cx="2949178" cy="784830"/>
          </a:xfrm>
        </p:spPr>
        <p:txBody>
          <a:bodyPr spcFirstLastPara="1" vert="horz" wrap="square" lIns="68580" tIns="34290" rIns="68580" bIns="34290" rtlCol="0" anchor="b" anchorCtr="0">
            <a:noAutofit/>
          </a:bodyPr>
          <a:lstStyle/>
          <a:p>
            <a:pPr>
              <a:lnSpc>
                <a:spcPct val="90000"/>
              </a:lnSpc>
            </a:pPr>
            <a:r>
              <a:rPr lang="en-US" sz="3600" kern="1200" dirty="0">
                <a:solidFill>
                  <a:schemeClr val="bg2"/>
                </a:solidFill>
              </a:rPr>
              <a:t>Using Thermal Nature of Food</a:t>
            </a:r>
          </a:p>
        </p:txBody>
      </p:sp>
      <p:pic>
        <p:nvPicPr>
          <p:cNvPr id="1026" name="Picture 2" descr="A chart of different types of food&#10;&#10;Description automatically generated">
            <a:extLst>
              <a:ext uri="{FF2B5EF4-FFF2-40B4-BE49-F238E27FC236}">
                <a16:creationId xmlns:a16="http://schemas.microsoft.com/office/drawing/2014/main" id="{CCD6759E-B4B1-E70E-148B-9398A29DFF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87391" y="872752"/>
            <a:ext cx="4629150" cy="3390852"/>
          </a:xfrm>
          <a:prstGeom prst="rect">
            <a:avLst/>
          </a:prstGeom>
          <a:solidFill>
            <a:srgbClr val="FFFFFF"/>
          </a:solidFill>
        </p:spPr>
      </p:pic>
      <p:pic>
        <p:nvPicPr>
          <p:cNvPr id="3" name="Picture 2" descr="Image result for fried steak vs slow cooked beef stew">
            <a:extLst>
              <a:ext uri="{FF2B5EF4-FFF2-40B4-BE49-F238E27FC236}">
                <a16:creationId xmlns:a16="http://schemas.microsoft.com/office/drawing/2014/main" id="{A8F6DC7A-A7E8-E3B6-DD84-2E6BDF627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508" y="2410463"/>
            <a:ext cx="1540511" cy="1134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ied steak">
            <a:extLst>
              <a:ext uri="{FF2B5EF4-FFF2-40B4-BE49-F238E27FC236}">
                <a16:creationId xmlns:a16="http://schemas.microsoft.com/office/drawing/2014/main" id="{DA32E196-8380-0BC1-21AE-C3E80C912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 y="2410463"/>
            <a:ext cx="1676042" cy="113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37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1D524F9-BA59-D1C7-59CD-19BE7FEA3FA5}"/>
            </a:ext>
          </a:extLst>
        </p:cNvPr>
        <p:cNvGrpSpPr/>
        <p:nvPr/>
      </p:nvGrpSpPr>
      <p:grpSpPr>
        <a:xfrm>
          <a:off x="0" y="0"/>
          <a:ext cx="0" cy="0"/>
          <a:chOff x="0" y="0"/>
          <a:chExt cx="0" cy="0"/>
        </a:xfrm>
      </p:grpSpPr>
      <p:pic>
        <p:nvPicPr>
          <p:cNvPr id="2050" name="Picture 2" descr="Image result for 5 flavors TCM">
            <a:extLst>
              <a:ext uri="{FF2B5EF4-FFF2-40B4-BE49-F238E27FC236}">
                <a16:creationId xmlns:a16="http://schemas.microsoft.com/office/drawing/2014/main" id="{A7CF0C39-5619-07AB-B84A-9806EC942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491" r="-1" b="34133"/>
          <a:stretch/>
        </p:blipFill>
        <p:spPr bwMode="auto">
          <a:xfrm>
            <a:off x="690824" y="1181216"/>
            <a:ext cx="7995976" cy="3184368"/>
          </a:xfrm>
          <a:prstGeom prst="rect">
            <a:avLst/>
          </a:prstGeom>
          <a:solidFill>
            <a:srgbClr val="FFFFFF"/>
          </a:solidFill>
        </p:spPr>
      </p:pic>
      <p:sp>
        <p:nvSpPr>
          <p:cNvPr id="11" name="Title 1">
            <a:extLst>
              <a:ext uri="{FF2B5EF4-FFF2-40B4-BE49-F238E27FC236}">
                <a16:creationId xmlns:a16="http://schemas.microsoft.com/office/drawing/2014/main" id="{9193DC26-DDE5-0297-C744-8C68F949554E}"/>
              </a:ext>
            </a:extLst>
          </p:cNvPr>
          <p:cNvSpPr>
            <a:spLocks noGrp="1"/>
          </p:cNvSpPr>
          <p:nvPr>
            <p:ph type="title"/>
          </p:nvPr>
        </p:nvSpPr>
        <p:spPr>
          <a:xfrm>
            <a:off x="457200" y="323966"/>
            <a:ext cx="8229600" cy="857250"/>
          </a:xfrm>
        </p:spPr>
        <p:txBody>
          <a:bodyPr wrap="square" anchor="t">
            <a:normAutofit/>
          </a:bodyPr>
          <a:lstStyle/>
          <a:p>
            <a:pPr>
              <a:lnSpc>
                <a:spcPct val="90000"/>
              </a:lnSpc>
            </a:pPr>
            <a:br>
              <a:rPr lang="en-US" sz="1200" dirty="0"/>
            </a:br>
            <a:br>
              <a:rPr lang="en-US" sz="1200" dirty="0"/>
            </a:br>
            <a:br>
              <a:rPr lang="en-US" sz="1200" dirty="0"/>
            </a:br>
            <a:endParaRPr lang="en-US" sz="1200" dirty="0"/>
          </a:p>
        </p:txBody>
      </p:sp>
      <p:sp>
        <p:nvSpPr>
          <p:cNvPr id="3" name="TextBox 2">
            <a:extLst>
              <a:ext uri="{FF2B5EF4-FFF2-40B4-BE49-F238E27FC236}">
                <a16:creationId xmlns:a16="http://schemas.microsoft.com/office/drawing/2014/main" id="{48703415-33E6-40CA-2C30-F1688FF4998C}"/>
              </a:ext>
            </a:extLst>
          </p:cNvPr>
          <p:cNvSpPr txBox="1"/>
          <p:nvPr/>
        </p:nvSpPr>
        <p:spPr>
          <a:xfrm>
            <a:off x="2285998" y="2418575"/>
            <a:ext cx="4917441" cy="461665"/>
          </a:xfrm>
          <a:prstGeom prst="rect">
            <a:avLst/>
          </a:prstGeom>
          <a:solidFill>
            <a:schemeClr val="accent1"/>
          </a:solidFill>
        </p:spPr>
        <p:txBody>
          <a:bodyPr wrap="square">
            <a:spAutoFit/>
          </a:bodyPr>
          <a:lstStyle/>
          <a:p>
            <a:r>
              <a:rPr lang="en-US" sz="2400" dirty="0">
                <a:solidFill>
                  <a:schemeClr val="bg2"/>
                </a:solidFill>
                <a:latin typeface="Oswald" pitchFamily="2" charset="77"/>
              </a:rPr>
              <a:t>5 Flavors: sweet, spicy ,salty, bitter, sour</a:t>
            </a:r>
            <a:endParaRPr lang="en-US" sz="2400" dirty="0">
              <a:solidFill>
                <a:schemeClr val="bg2"/>
              </a:solidFill>
            </a:endParaRPr>
          </a:p>
        </p:txBody>
      </p:sp>
    </p:spTree>
    <p:extLst>
      <p:ext uri="{BB962C8B-B14F-4D97-AF65-F5344CB8AC3E}">
        <p14:creationId xmlns:p14="http://schemas.microsoft.com/office/powerpoint/2010/main" val="373465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B514-1DC6-8D2A-39DB-BE3D7496B37C}"/>
              </a:ext>
            </a:extLst>
          </p:cNvPr>
          <p:cNvSpPr>
            <a:spLocks noGrp="1"/>
          </p:cNvSpPr>
          <p:nvPr>
            <p:ph type="title"/>
          </p:nvPr>
        </p:nvSpPr>
        <p:spPr>
          <a:xfrm>
            <a:off x="723752" y="201687"/>
            <a:ext cx="3485178" cy="1218390"/>
          </a:xfrm>
        </p:spPr>
        <p:txBody>
          <a:bodyPr anchor="ctr">
            <a:noAutofit/>
          </a:bodyPr>
          <a:lstStyle/>
          <a:p>
            <a:r>
              <a:rPr lang="en-US" sz="3600" dirty="0">
                <a:solidFill>
                  <a:schemeClr val="bg2"/>
                </a:solidFill>
                <a:latin typeface="Oswald" pitchFamily="2" charset="77"/>
              </a:rPr>
              <a:t>Harnessing the 5 Healing Flavors</a:t>
            </a:r>
          </a:p>
        </p:txBody>
      </p:sp>
      <p:sp>
        <p:nvSpPr>
          <p:cNvPr id="3" name="Content Placeholder 2">
            <a:extLst>
              <a:ext uri="{FF2B5EF4-FFF2-40B4-BE49-F238E27FC236}">
                <a16:creationId xmlns:a16="http://schemas.microsoft.com/office/drawing/2014/main" id="{76063C9D-E789-2309-701E-6076A211BD72}"/>
              </a:ext>
            </a:extLst>
          </p:cNvPr>
          <p:cNvSpPr>
            <a:spLocks noGrp="1"/>
          </p:cNvSpPr>
          <p:nvPr>
            <p:ph idx="1"/>
          </p:nvPr>
        </p:nvSpPr>
        <p:spPr>
          <a:xfrm>
            <a:off x="571352" y="2057400"/>
            <a:ext cx="3485179" cy="2709862"/>
          </a:xfrm>
        </p:spPr>
        <p:txBody>
          <a:bodyPr anchor="ctr">
            <a:normAutofit fontScale="25000" lnSpcReduction="20000"/>
          </a:bodyPr>
          <a:lstStyle/>
          <a:p>
            <a:r>
              <a:rPr lang="en-US" sz="7200" dirty="0">
                <a:latin typeface="Oswald" pitchFamily="2" charset="77"/>
              </a:rPr>
              <a:t>Each food and herb is associated with a flavor, which implies certain actions on our body.</a:t>
            </a:r>
          </a:p>
          <a:p>
            <a:r>
              <a:rPr lang="en-US" sz="7200" dirty="0">
                <a:latin typeface="Oswald" pitchFamily="2" charset="77"/>
              </a:rPr>
              <a:t>Sweet: tonify (similar to strengthening), moistens, calms</a:t>
            </a:r>
          </a:p>
          <a:p>
            <a:r>
              <a:rPr lang="en-US" sz="7200" dirty="0">
                <a:latin typeface="Oswald" pitchFamily="2" charset="77"/>
              </a:rPr>
              <a:t>Acrid: disperses, invigorates, warms</a:t>
            </a:r>
          </a:p>
          <a:p>
            <a:r>
              <a:rPr lang="en-US" sz="7200" dirty="0">
                <a:latin typeface="Oswald" pitchFamily="2" charset="77"/>
              </a:rPr>
              <a:t>Salty: cools, softens, loosens</a:t>
            </a:r>
          </a:p>
          <a:p>
            <a:r>
              <a:rPr lang="en-US" sz="7200" dirty="0">
                <a:latin typeface="Oswald" pitchFamily="2" charset="77"/>
              </a:rPr>
              <a:t>Sour: astringes, preserves</a:t>
            </a:r>
          </a:p>
          <a:p>
            <a:r>
              <a:rPr lang="en-US" sz="7200" dirty="0">
                <a:latin typeface="Oswald" pitchFamily="2" charset="77"/>
              </a:rPr>
              <a:t>Bitter: dries, hardens, cools</a:t>
            </a:r>
          </a:p>
          <a:p>
            <a:endParaRPr lang="en-US" sz="1500" dirty="0"/>
          </a:p>
        </p:txBody>
      </p:sp>
      <p:pic>
        <p:nvPicPr>
          <p:cNvPr id="4" name="Picture 2">
            <a:extLst>
              <a:ext uri="{FF2B5EF4-FFF2-40B4-BE49-F238E27FC236}">
                <a16:creationId xmlns:a16="http://schemas.microsoft.com/office/drawing/2014/main" id="{F1648056-0507-2256-87FB-FB81457BD8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0" r="3490"/>
          <a:stretch/>
        </p:blipFill>
        <p:spPr bwMode="auto">
          <a:xfrm>
            <a:off x="4572000" y="1"/>
            <a:ext cx="45771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79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D40E-510B-63DA-8C83-D6F8FC740994}"/>
              </a:ext>
            </a:extLst>
          </p:cNvPr>
          <p:cNvSpPr>
            <a:spLocks noGrp="1"/>
          </p:cNvSpPr>
          <p:nvPr>
            <p:ph type="title"/>
          </p:nvPr>
        </p:nvSpPr>
        <p:spPr>
          <a:xfrm>
            <a:off x="4923014" y="415507"/>
            <a:ext cx="3918835" cy="1247159"/>
          </a:xfrm>
        </p:spPr>
        <p:txBody>
          <a:bodyPr spcFirstLastPara="1" vert="horz" wrap="square" lIns="68580" tIns="34290" rIns="68580" bIns="34290" rtlCol="0" anchor="ctr" anchorCtr="0">
            <a:noAutofit/>
          </a:bodyPr>
          <a:lstStyle/>
          <a:p>
            <a:r>
              <a:rPr lang="en-US" sz="3600" kern="1200" dirty="0">
                <a:solidFill>
                  <a:schemeClr val="bg2"/>
                </a:solidFill>
                <a:latin typeface="Oswald" pitchFamily="2" charset="77"/>
                <a:ea typeface="+mj-ea"/>
                <a:cs typeface="+mj-cs"/>
              </a:rPr>
              <a:t>Sweet Flavor Foods in Chinese Medicine</a:t>
            </a:r>
          </a:p>
        </p:txBody>
      </p:sp>
      <p:pic>
        <p:nvPicPr>
          <p:cNvPr id="7" name="Picture 6">
            <a:extLst>
              <a:ext uri="{FF2B5EF4-FFF2-40B4-BE49-F238E27FC236}">
                <a16:creationId xmlns:a16="http://schemas.microsoft.com/office/drawing/2014/main" id="{8E7BDF6F-B872-6997-9CDD-D213B1822906}"/>
              </a:ext>
            </a:extLst>
          </p:cNvPr>
          <p:cNvPicPr>
            <a:picLocks noChangeAspect="1"/>
          </p:cNvPicPr>
          <p:nvPr/>
        </p:nvPicPr>
        <p:blipFill rotWithShape="1">
          <a:blip r:embed="rId3"/>
          <a:srcRect t="17078" r="3" b="7505"/>
          <a:stretch/>
        </p:blipFill>
        <p:spPr>
          <a:xfrm>
            <a:off x="142178" y="127630"/>
            <a:ext cx="2099724" cy="2379724"/>
          </a:xfrm>
          <a:prstGeom prst="rect">
            <a:avLst/>
          </a:prstGeom>
        </p:spPr>
      </p:pic>
      <p:pic>
        <p:nvPicPr>
          <p:cNvPr id="8" name="Picture 7">
            <a:extLst>
              <a:ext uri="{FF2B5EF4-FFF2-40B4-BE49-F238E27FC236}">
                <a16:creationId xmlns:a16="http://schemas.microsoft.com/office/drawing/2014/main" id="{A22C0989-B988-08F5-5643-B0B982E52A0C}"/>
              </a:ext>
            </a:extLst>
          </p:cNvPr>
          <p:cNvPicPr>
            <a:picLocks noChangeAspect="1"/>
          </p:cNvPicPr>
          <p:nvPr/>
        </p:nvPicPr>
        <p:blipFill rotWithShape="1">
          <a:blip r:embed="rId4"/>
          <a:srcRect l="11034" r="6570" b="1"/>
          <a:stretch/>
        </p:blipFill>
        <p:spPr>
          <a:xfrm>
            <a:off x="2387561" y="127631"/>
            <a:ext cx="2251441" cy="1535290"/>
          </a:xfrm>
          <a:prstGeom prst="rect">
            <a:avLst/>
          </a:prstGeom>
        </p:spPr>
      </p:pic>
      <p:pic>
        <p:nvPicPr>
          <p:cNvPr id="6" name="Content Placeholder 5">
            <a:extLst>
              <a:ext uri="{FF2B5EF4-FFF2-40B4-BE49-F238E27FC236}">
                <a16:creationId xmlns:a16="http://schemas.microsoft.com/office/drawing/2014/main" id="{63AF2115-9B9A-D1C6-B55A-6BAF5B115ADB}"/>
              </a:ext>
            </a:extLst>
          </p:cNvPr>
          <p:cNvPicPr>
            <a:picLocks noChangeAspect="1"/>
          </p:cNvPicPr>
          <p:nvPr/>
        </p:nvPicPr>
        <p:blipFill rotWithShape="1">
          <a:blip r:embed="rId5"/>
          <a:srcRect r="2" b="6599"/>
          <a:stretch/>
        </p:blipFill>
        <p:spPr>
          <a:xfrm>
            <a:off x="142178" y="2633244"/>
            <a:ext cx="2099724" cy="1961184"/>
          </a:xfrm>
          <a:prstGeom prst="rect">
            <a:avLst/>
          </a:prstGeom>
        </p:spPr>
      </p:pic>
      <p:pic>
        <p:nvPicPr>
          <p:cNvPr id="9" name="Content Placeholder 8">
            <a:extLst>
              <a:ext uri="{FF2B5EF4-FFF2-40B4-BE49-F238E27FC236}">
                <a16:creationId xmlns:a16="http://schemas.microsoft.com/office/drawing/2014/main" id="{E02F9984-65E4-3E2A-B3E2-16FF42D7478A}"/>
              </a:ext>
            </a:extLst>
          </p:cNvPr>
          <p:cNvPicPr>
            <a:picLocks noGrp="1" noChangeAspect="1"/>
          </p:cNvPicPr>
          <p:nvPr>
            <p:ph sz="half" idx="1"/>
          </p:nvPr>
        </p:nvPicPr>
        <p:blipFill rotWithShape="1">
          <a:blip r:embed="rId6"/>
          <a:srcRect t="521" r="-4" b="33215"/>
          <a:stretch/>
        </p:blipFill>
        <p:spPr>
          <a:xfrm>
            <a:off x="2387560" y="1807802"/>
            <a:ext cx="2251440" cy="1117445"/>
          </a:xfrm>
          <a:prstGeom prst="rect">
            <a:avLst/>
          </a:prstGeom>
        </p:spPr>
      </p:pic>
      <p:pic>
        <p:nvPicPr>
          <p:cNvPr id="5" name="Content Placeholder 4">
            <a:extLst>
              <a:ext uri="{FF2B5EF4-FFF2-40B4-BE49-F238E27FC236}">
                <a16:creationId xmlns:a16="http://schemas.microsoft.com/office/drawing/2014/main" id="{A2B04442-2FC4-E515-1580-A2EE82F8648A}"/>
              </a:ext>
            </a:extLst>
          </p:cNvPr>
          <p:cNvPicPr>
            <a:picLocks noChangeAspect="1"/>
          </p:cNvPicPr>
          <p:nvPr/>
        </p:nvPicPr>
        <p:blipFill rotWithShape="1">
          <a:blip r:embed="rId7"/>
          <a:srcRect t="34946" r="2" b="19660"/>
          <a:stretch/>
        </p:blipFill>
        <p:spPr>
          <a:xfrm>
            <a:off x="2387559" y="3054034"/>
            <a:ext cx="2258123" cy="1540396"/>
          </a:xfrm>
          <a:prstGeom prst="rect">
            <a:avLst/>
          </a:prstGeom>
        </p:spPr>
      </p:pic>
      <p:sp>
        <p:nvSpPr>
          <p:cNvPr id="27" name="Content Placeholder 18">
            <a:extLst>
              <a:ext uri="{FF2B5EF4-FFF2-40B4-BE49-F238E27FC236}">
                <a16:creationId xmlns:a16="http://schemas.microsoft.com/office/drawing/2014/main" id="{EAF49A80-97FA-CF39-1093-04D053BDDC31}"/>
              </a:ext>
            </a:extLst>
          </p:cNvPr>
          <p:cNvSpPr>
            <a:spLocks noGrp="1"/>
          </p:cNvSpPr>
          <p:nvPr>
            <p:ph sz="half" idx="2"/>
          </p:nvPr>
        </p:nvSpPr>
        <p:spPr>
          <a:xfrm>
            <a:off x="4923015" y="1809007"/>
            <a:ext cx="3592322" cy="2785421"/>
          </a:xfrm>
        </p:spPr>
        <p:txBody>
          <a:bodyPr spcFirstLastPara="1" vert="horz" wrap="square" lIns="68580" tIns="34290" rIns="68580" bIns="34290" rtlCol="0" anchor="t" anchorCtr="0">
            <a:normAutofit/>
          </a:bodyPr>
          <a:lstStyle/>
          <a:p>
            <a:r>
              <a:rPr lang="en-US" dirty="0">
                <a:solidFill>
                  <a:schemeClr val="bg2"/>
                </a:solidFill>
                <a:latin typeface="Oswald" pitchFamily="2" charset="77"/>
              </a:rPr>
              <a:t>Actions: Ascending, harmonizing, relaxing, yin-building, fluid building for thin-dry weak people</a:t>
            </a:r>
          </a:p>
          <a:p>
            <a:r>
              <a:rPr lang="en-US" dirty="0">
                <a:solidFill>
                  <a:schemeClr val="bg2"/>
                </a:solidFill>
                <a:latin typeface="Oswald" pitchFamily="2" charset="77"/>
              </a:rPr>
              <a:t>Indications: Stress, tension, nervousness, weak digestion, older and frail thin people</a:t>
            </a:r>
          </a:p>
          <a:p>
            <a:r>
              <a:rPr lang="en-US" dirty="0">
                <a:solidFill>
                  <a:schemeClr val="bg2"/>
                </a:solidFill>
                <a:latin typeface="Oswald" pitchFamily="2" charset="77"/>
              </a:rPr>
              <a:t>Caution: Overweight, sluggish, damp signs</a:t>
            </a:r>
          </a:p>
        </p:txBody>
      </p:sp>
    </p:spTree>
    <p:extLst>
      <p:ext uri="{BB962C8B-B14F-4D97-AF65-F5344CB8AC3E}">
        <p14:creationId xmlns:p14="http://schemas.microsoft.com/office/powerpoint/2010/main" val="129284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51BCF-0BBC-9E02-90E6-04D7802CB838}"/>
              </a:ext>
            </a:extLst>
          </p:cNvPr>
          <p:cNvSpPr>
            <a:spLocks noGrp="1"/>
          </p:cNvSpPr>
          <p:nvPr>
            <p:ph type="title"/>
          </p:nvPr>
        </p:nvSpPr>
        <p:spPr>
          <a:xfrm>
            <a:off x="628651" y="273844"/>
            <a:ext cx="3171212" cy="1577577"/>
          </a:xfrm>
        </p:spPr>
        <p:txBody>
          <a:bodyPr spcFirstLastPara="1" vert="horz" wrap="square" lIns="68580" tIns="34290" rIns="68580" bIns="34290" rtlCol="0" anchor="ctr" anchorCtr="0">
            <a:noAutofit/>
          </a:bodyPr>
          <a:lstStyle/>
          <a:p>
            <a:r>
              <a:rPr lang="en-US" sz="3200" kern="1200" dirty="0">
                <a:solidFill>
                  <a:schemeClr val="bg2"/>
                </a:solidFill>
                <a:latin typeface="Oswald" pitchFamily="2" charset="77"/>
                <a:ea typeface="+mj-ea"/>
                <a:cs typeface="+mj-cs"/>
              </a:rPr>
              <a:t>Pungent (Spicy) Flavor Foods</a:t>
            </a:r>
          </a:p>
        </p:txBody>
      </p:sp>
      <p:sp>
        <p:nvSpPr>
          <p:cNvPr id="14" name="Content Placeholder 13">
            <a:extLst>
              <a:ext uri="{FF2B5EF4-FFF2-40B4-BE49-F238E27FC236}">
                <a16:creationId xmlns:a16="http://schemas.microsoft.com/office/drawing/2014/main" id="{9802DC30-F0E0-319C-64A5-FFD0308CD1B6}"/>
              </a:ext>
            </a:extLst>
          </p:cNvPr>
          <p:cNvSpPr>
            <a:spLocks noGrp="1"/>
          </p:cNvSpPr>
          <p:nvPr>
            <p:ph sz="half" idx="1"/>
          </p:nvPr>
        </p:nvSpPr>
        <p:spPr>
          <a:xfrm>
            <a:off x="628651" y="1985962"/>
            <a:ext cx="2862072" cy="2646760"/>
          </a:xfrm>
        </p:spPr>
        <p:txBody>
          <a:bodyPr spcFirstLastPara="1" vert="horz" wrap="square" lIns="68580" tIns="34290" rIns="68580" bIns="34290" rtlCol="0" anchor="t" anchorCtr="0">
            <a:noAutofit/>
          </a:bodyPr>
          <a:lstStyle/>
          <a:p>
            <a:r>
              <a:rPr lang="en-US" sz="1600" dirty="0">
                <a:solidFill>
                  <a:schemeClr val="bg2"/>
                </a:solidFill>
                <a:latin typeface="Oswald" pitchFamily="2" charset="77"/>
              </a:rPr>
              <a:t>Actions: Disperses, expands, stimulates circulation, ascending and outward direction</a:t>
            </a:r>
          </a:p>
          <a:p>
            <a:r>
              <a:rPr lang="en-US" sz="1600" dirty="0">
                <a:solidFill>
                  <a:schemeClr val="bg2"/>
                </a:solidFill>
                <a:latin typeface="Oswald" pitchFamily="2" charset="77"/>
              </a:rPr>
              <a:t>Indications: Digestion, common cold protection, induce sweat, increase energy, kill parasites</a:t>
            </a:r>
          </a:p>
          <a:p>
            <a:r>
              <a:rPr lang="en-US" sz="1600" dirty="0">
                <a:solidFill>
                  <a:schemeClr val="bg2"/>
                </a:solidFill>
                <a:latin typeface="Oswald" pitchFamily="2" charset="77"/>
              </a:rPr>
              <a:t>Caution: weak, thin, dry or heat signs in body</a:t>
            </a:r>
          </a:p>
        </p:txBody>
      </p:sp>
      <p:pic>
        <p:nvPicPr>
          <p:cNvPr id="10" name="Picture 9">
            <a:extLst>
              <a:ext uri="{FF2B5EF4-FFF2-40B4-BE49-F238E27FC236}">
                <a16:creationId xmlns:a16="http://schemas.microsoft.com/office/drawing/2014/main" id="{0D520DA9-F8E5-AF9E-FC8F-2B653E307411}"/>
              </a:ext>
            </a:extLst>
          </p:cNvPr>
          <p:cNvPicPr>
            <a:picLocks noChangeAspect="1"/>
          </p:cNvPicPr>
          <p:nvPr/>
        </p:nvPicPr>
        <p:blipFill rotWithShape="1">
          <a:blip r:embed="rId3"/>
          <a:srcRect b="12635"/>
          <a:stretch/>
        </p:blipFill>
        <p:spPr>
          <a:xfrm>
            <a:off x="3544782" y="-2"/>
            <a:ext cx="3171476" cy="2770779"/>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5" name="Content Placeholder 4">
            <a:extLst>
              <a:ext uri="{FF2B5EF4-FFF2-40B4-BE49-F238E27FC236}">
                <a16:creationId xmlns:a16="http://schemas.microsoft.com/office/drawing/2014/main" id="{75F10188-7464-4EAD-65A0-E0723CF2AD0C}"/>
              </a:ext>
            </a:extLst>
          </p:cNvPr>
          <p:cNvPicPr>
            <a:picLocks noChangeAspect="1"/>
          </p:cNvPicPr>
          <p:nvPr/>
        </p:nvPicPr>
        <p:blipFill rotWithShape="1">
          <a:blip r:embed="rId4"/>
          <a:srcRect t="11005" r="1" b="1"/>
          <a:stretch/>
        </p:blipFill>
        <p:spPr>
          <a:xfrm>
            <a:off x="6811942" y="-2"/>
            <a:ext cx="2332061" cy="2770779"/>
          </a:xfrm>
          <a:prstGeom prst="rect">
            <a:avLst/>
          </a:prstGeom>
        </p:spPr>
      </p:pic>
      <p:pic>
        <p:nvPicPr>
          <p:cNvPr id="9" name="Picture 8">
            <a:extLst>
              <a:ext uri="{FF2B5EF4-FFF2-40B4-BE49-F238E27FC236}">
                <a16:creationId xmlns:a16="http://schemas.microsoft.com/office/drawing/2014/main" id="{AC4B3D5F-2113-483B-05C6-3E0DA0F75860}"/>
              </a:ext>
            </a:extLst>
          </p:cNvPr>
          <p:cNvPicPr>
            <a:picLocks noChangeAspect="1"/>
          </p:cNvPicPr>
          <p:nvPr/>
        </p:nvPicPr>
        <p:blipFill rotWithShape="1">
          <a:blip r:embed="rId5"/>
          <a:srcRect l="7899" r="-1" b="-1"/>
          <a:stretch/>
        </p:blipFill>
        <p:spPr>
          <a:xfrm>
            <a:off x="3545044" y="2852221"/>
            <a:ext cx="3171212" cy="2291282"/>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8" name="Content Placeholder 7">
            <a:extLst>
              <a:ext uri="{FF2B5EF4-FFF2-40B4-BE49-F238E27FC236}">
                <a16:creationId xmlns:a16="http://schemas.microsoft.com/office/drawing/2014/main" id="{92FFACFC-8335-EB4A-A624-C789463C6C9E}"/>
              </a:ext>
            </a:extLst>
          </p:cNvPr>
          <p:cNvPicPr>
            <a:picLocks noGrp="1" noChangeAspect="1"/>
          </p:cNvPicPr>
          <p:nvPr>
            <p:ph sz="half" idx="2"/>
          </p:nvPr>
        </p:nvPicPr>
        <p:blipFill rotWithShape="1">
          <a:blip r:embed="rId6"/>
          <a:srcRect l="30732" r="12272" b="1"/>
          <a:stretch/>
        </p:blipFill>
        <p:spPr>
          <a:xfrm>
            <a:off x="6811939" y="2852221"/>
            <a:ext cx="2332061" cy="2291282"/>
          </a:xfrm>
          <a:prstGeom prst="rect">
            <a:avLst/>
          </a:prstGeom>
        </p:spPr>
      </p:pic>
    </p:spTree>
    <p:extLst>
      <p:ext uri="{BB962C8B-B14F-4D97-AF65-F5344CB8AC3E}">
        <p14:creationId xmlns:p14="http://schemas.microsoft.com/office/powerpoint/2010/main" val="363404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D40E-510B-63DA-8C83-D6F8FC740994}"/>
              </a:ext>
            </a:extLst>
          </p:cNvPr>
          <p:cNvSpPr>
            <a:spLocks noGrp="1"/>
          </p:cNvSpPr>
          <p:nvPr>
            <p:ph type="title"/>
          </p:nvPr>
        </p:nvSpPr>
        <p:spPr>
          <a:xfrm>
            <a:off x="628651" y="273844"/>
            <a:ext cx="3553735" cy="1577577"/>
          </a:xfrm>
        </p:spPr>
        <p:txBody>
          <a:bodyPr spcFirstLastPara="1" vert="horz" wrap="square" lIns="68580" tIns="34290" rIns="68580" bIns="34290" rtlCol="0" anchor="ctr" anchorCtr="0">
            <a:noAutofit/>
          </a:bodyPr>
          <a:lstStyle/>
          <a:p>
            <a:r>
              <a:rPr lang="en-US" sz="3200" kern="1200" dirty="0">
                <a:solidFill>
                  <a:schemeClr val="bg2"/>
                </a:solidFill>
                <a:latin typeface="Oswald" pitchFamily="2" charset="77"/>
                <a:ea typeface="+mj-ea"/>
                <a:cs typeface="+mj-cs"/>
              </a:rPr>
              <a:t>Salty Flavor Foods in Chinese Medicine</a:t>
            </a:r>
          </a:p>
        </p:txBody>
      </p:sp>
      <p:sp>
        <p:nvSpPr>
          <p:cNvPr id="18" name="Content Placeholder 17">
            <a:extLst>
              <a:ext uri="{FF2B5EF4-FFF2-40B4-BE49-F238E27FC236}">
                <a16:creationId xmlns:a16="http://schemas.microsoft.com/office/drawing/2014/main" id="{D8F335C3-01D5-0268-E21F-33D163A44DFA}"/>
              </a:ext>
            </a:extLst>
          </p:cNvPr>
          <p:cNvSpPr>
            <a:spLocks noGrp="1"/>
          </p:cNvSpPr>
          <p:nvPr>
            <p:ph sz="half" idx="2"/>
          </p:nvPr>
        </p:nvSpPr>
        <p:spPr>
          <a:xfrm>
            <a:off x="628650" y="1985962"/>
            <a:ext cx="3092559" cy="2646760"/>
          </a:xfrm>
        </p:spPr>
        <p:txBody>
          <a:bodyPr spcFirstLastPara="1" vert="horz" wrap="square" lIns="68580" tIns="34290" rIns="68580" bIns="34290" rtlCol="0" anchor="t" anchorCtr="0">
            <a:noAutofit/>
          </a:bodyPr>
          <a:lstStyle/>
          <a:p>
            <a:r>
              <a:rPr lang="en-US" sz="1600" dirty="0">
                <a:solidFill>
                  <a:schemeClr val="bg2"/>
                </a:solidFill>
                <a:latin typeface="Oswald" pitchFamily="2" charset="77"/>
              </a:rPr>
              <a:t>Action: Cooling, descending, moistening, reduces stiffness, detoxifies, purges bowel</a:t>
            </a:r>
          </a:p>
          <a:p>
            <a:r>
              <a:rPr lang="en-US" sz="1600" dirty="0">
                <a:solidFill>
                  <a:schemeClr val="bg2"/>
                </a:solidFill>
                <a:latin typeface="Oswald" pitchFamily="2" charset="77"/>
              </a:rPr>
              <a:t>Indications: Swollen lymph nodes, constipation, sore muscles, sore throat, no appetite</a:t>
            </a:r>
          </a:p>
          <a:p>
            <a:r>
              <a:rPr lang="en-US" sz="1600" dirty="0">
                <a:solidFill>
                  <a:schemeClr val="bg2"/>
                </a:solidFill>
                <a:latin typeface="Oswald" pitchFamily="2" charset="77"/>
              </a:rPr>
              <a:t>Caution: Do not overdo if sluggish, overweight, edema, high blood pressure, signs of damp</a:t>
            </a:r>
          </a:p>
        </p:txBody>
      </p:sp>
      <p:pic>
        <p:nvPicPr>
          <p:cNvPr id="14" name="Picture 13">
            <a:extLst>
              <a:ext uri="{FF2B5EF4-FFF2-40B4-BE49-F238E27FC236}">
                <a16:creationId xmlns:a16="http://schemas.microsoft.com/office/drawing/2014/main" id="{E343AF4B-EA1B-0377-31EF-3E25E9C20EA6}"/>
              </a:ext>
            </a:extLst>
          </p:cNvPr>
          <p:cNvPicPr>
            <a:picLocks noChangeAspect="1"/>
          </p:cNvPicPr>
          <p:nvPr/>
        </p:nvPicPr>
        <p:blipFill rotWithShape="1">
          <a:blip r:embed="rId3"/>
          <a:srcRect l="6008" r="8256" b="-1"/>
          <a:stretch/>
        </p:blipFill>
        <p:spPr>
          <a:xfrm>
            <a:off x="3544782" y="-2"/>
            <a:ext cx="3171476" cy="2770779"/>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9" name="Content Placeholder 8">
            <a:extLst>
              <a:ext uri="{FF2B5EF4-FFF2-40B4-BE49-F238E27FC236}">
                <a16:creationId xmlns:a16="http://schemas.microsoft.com/office/drawing/2014/main" id="{91653045-A653-53CE-8EBC-6882F9FCE5C1}"/>
              </a:ext>
            </a:extLst>
          </p:cNvPr>
          <p:cNvPicPr>
            <a:picLocks noChangeAspect="1"/>
          </p:cNvPicPr>
          <p:nvPr/>
        </p:nvPicPr>
        <p:blipFill rotWithShape="1">
          <a:blip r:embed="rId4"/>
          <a:srcRect l="18171" r="22027"/>
          <a:stretch/>
        </p:blipFill>
        <p:spPr>
          <a:xfrm>
            <a:off x="6811942" y="-2"/>
            <a:ext cx="2332061" cy="2770779"/>
          </a:xfrm>
          <a:prstGeom prst="rect">
            <a:avLst/>
          </a:prstGeom>
        </p:spPr>
      </p:pic>
      <p:pic>
        <p:nvPicPr>
          <p:cNvPr id="13" name="Picture 12">
            <a:extLst>
              <a:ext uri="{FF2B5EF4-FFF2-40B4-BE49-F238E27FC236}">
                <a16:creationId xmlns:a16="http://schemas.microsoft.com/office/drawing/2014/main" id="{8C33B94E-8398-B2AE-94A4-47D9A25A6676}"/>
              </a:ext>
            </a:extLst>
          </p:cNvPr>
          <p:cNvPicPr>
            <a:picLocks noChangeAspect="1"/>
          </p:cNvPicPr>
          <p:nvPr/>
        </p:nvPicPr>
        <p:blipFill rotWithShape="1">
          <a:blip r:embed="rId5"/>
          <a:srcRect l="5398" r="2500" b="-1"/>
          <a:stretch/>
        </p:blipFill>
        <p:spPr>
          <a:xfrm>
            <a:off x="3545044" y="2852221"/>
            <a:ext cx="3171212" cy="2291282"/>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12" name="Content Placeholder 11">
            <a:extLst>
              <a:ext uri="{FF2B5EF4-FFF2-40B4-BE49-F238E27FC236}">
                <a16:creationId xmlns:a16="http://schemas.microsoft.com/office/drawing/2014/main" id="{D2B42B30-F622-268F-6662-F545D8B4D342}"/>
              </a:ext>
            </a:extLst>
          </p:cNvPr>
          <p:cNvPicPr>
            <a:picLocks noGrp="1" noChangeAspect="1"/>
          </p:cNvPicPr>
          <p:nvPr>
            <p:ph sz="half" idx="1"/>
          </p:nvPr>
        </p:nvPicPr>
        <p:blipFill rotWithShape="1">
          <a:blip r:embed="rId6"/>
          <a:srcRect t="20819" r="-2" b="13798"/>
          <a:stretch/>
        </p:blipFill>
        <p:spPr>
          <a:xfrm>
            <a:off x="6811939" y="2852221"/>
            <a:ext cx="2332061" cy="2291282"/>
          </a:xfrm>
          <a:prstGeom prst="rect">
            <a:avLst/>
          </a:prstGeom>
        </p:spPr>
      </p:pic>
    </p:spTree>
    <p:extLst>
      <p:ext uri="{BB962C8B-B14F-4D97-AF65-F5344CB8AC3E}">
        <p14:creationId xmlns:p14="http://schemas.microsoft.com/office/powerpoint/2010/main" val="3241839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D40E-510B-63DA-8C83-D6F8FC740994}"/>
              </a:ext>
            </a:extLst>
          </p:cNvPr>
          <p:cNvSpPr>
            <a:spLocks noGrp="1"/>
          </p:cNvSpPr>
          <p:nvPr>
            <p:ph type="title"/>
          </p:nvPr>
        </p:nvSpPr>
        <p:spPr>
          <a:xfrm>
            <a:off x="4925961" y="411937"/>
            <a:ext cx="3589388" cy="1253675"/>
          </a:xfrm>
        </p:spPr>
        <p:txBody>
          <a:bodyPr spcFirstLastPara="1" vert="horz" wrap="square" lIns="68580" tIns="34290" rIns="68580" bIns="34290" rtlCol="0" anchor="ctr" anchorCtr="0">
            <a:normAutofit/>
          </a:bodyPr>
          <a:lstStyle/>
          <a:p>
            <a:r>
              <a:rPr lang="en-US" sz="3000" kern="1200" dirty="0">
                <a:solidFill>
                  <a:schemeClr val="bg2"/>
                </a:solidFill>
                <a:latin typeface="Oswald" pitchFamily="2" charset="77"/>
                <a:ea typeface="+mj-ea"/>
                <a:cs typeface="+mj-cs"/>
              </a:rPr>
              <a:t>Bitter Flavor Foods in Chinese Medicine</a:t>
            </a:r>
          </a:p>
        </p:txBody>
      </p:sp>
      <p:pic>
        <p:nvPicPr>
          <p:cNvPr id="9" name="Picture 8">
            <a:extLst>
              <a:ext uri="{FF2B5EF4-FFF2-40B4-BE49-F238E27FC236}">
                <a16:creationId xmlns:a16="http://schemas.microsoft.com/office/drawing/2014/main" id="{7555C2D0-E27F-1229-D51D-9AC93E0883BE}"/>
              </a:ext>
            </a:extLst>
          </p:cNvPr>
          <p:cNvPicPr>
            <a:picLocks noChangeAspect="1"/>
          </p:cNvPicPr>
          <p:nvPr/>
        </p:nvPicPr>
        <p:blipFill rotWithShape="1">
          <a:blip r:embed="rId3"/>
          <a:srcRect t="6078" r="-4" b="4186"/>
          <a:stretch/>
        </p:blipFill>
        <p:spPr>
          <a:xfrm>
            <a:off x="0" y="8"/>
            <a:ext cx="2252342" cy="1259624"/>
          </a:xfrm>
          <a:prstGeom prst="rect">
            <a:avLst/>
          </a:prstGeom>
        </p:spPr>
      </p:pic>
      <p:pic>
        <p:nvPicPr>
          <p:cNvPr id="6" name="Content Placeholder 5">
            <a:extLst>
              <a:ext uri="{FF2B5EF4-FFF2-40B4-BE49-F238E27FC236}">
                <a16:creationId xmlns:a16="http://schemas.microsoft.com/office/drawing/2014/main" id="{2A214266-12AA-C5D5-9E0F-2ECF3556C911}"/>
              </a:ext>
            </a:extLst>
          </p:cNvPr>
          <p:cNvPicPr>
            <a:picLocks noGrp="1" noChangeAspect="1"/>
          </p:cNvPicPr>
          <p:nvPr>
            <p:ph sz="half" idx="2"/>
          </p:nvPr>
        </p:nvPicPr>
        <p:blipFill rotWithShape="1">
          <a:blip r:embed="rId4"/>
          <a:srcRect l="13207" r="2207" b="1"/>
          <a:stretch/>
        </p:blipFill>
        <p:spPr>
          <a:xfrm>
            <a:off x="16" y="1382464"/>
            <a:ext cx="2252327" cy="1548739"/>
          </a:xfrm>
          <a:prstGeom prst="rect">
            <a:avLst/>
          </a:prstGeom>
        </p:spPr>
      </p:pic>
      <p:pic>
        <p:nvPicPr>
          <p:cNvPr id="5" name="Content Placeholder 4">
            <a:extLst>
              <a:ext uri="{FF2B5EF4-FFF2-40B4-BE49-F238E27FC236}">
                <a16:creationId xmlns:a16="http://schemas.microsoft.com/office/drawing/2014/main" id="{D8F0DE03-6732-122C-7C9B-B7DBFC23E34D}"/>
              </a:ext>
            </a:extLst>
          </p:cNvPr>
          <p:cNvPicPr>
            <a:picLocks noChangeAspect="1"/>
          </p:cNvPicPr>
          <p:nvPr/>
        </p:nvPicPr>
        <p:blipFill rotWithShape="1">
          <a:blip r:embed="rId5"/>
          <a:srcRect l="661" r="9057" b="-3"/>
          <a:stretch/>
        </p:blipFill>
        <p:spPr>
          <a:xfrm>
            <a:off x="2385193" y="1"/>
            <a:ext cx="2262230" cy="1667504"/>
          </a:xfrm>
          <a:prstGeom prst="rect">
            <a:avLst/>
          </a:prstGeom>
        </p:spPr>
      </p:pic>
      <p:pic>
        <p:nvPicPr>
          <p:cNvPr id="10" name="Picture 9">
            <a:extLst>
              <a:ext uri="{FF2B5EF4-FFF2-40B4-BE49-F238E27FC236}">
                <a16:creationId xmlns:a16="http://schemas.microsoft.com/office/drawing/2014/main" id="{1C3477DA-3709-6D48-4593-CEAD2D539063}"/>
              </a:ext>
            </a:extLst>
          </p:cNvPr>
          <p:cNvPicPr>
            <a:picLocks noChangeAspect="1"/>
          </p:cNvPicPr>
          <p:nvPr/>
        </p:nvPicPr>
        <p:blipFill rotWithShape="1">
          <a:blip r:embed="rId6"/>
          <a:srcRect r="-2" b="7494"/>
          <a:stretch/>
        </p:blipFill>
        <p:spPr>
          <a:xfrm>
            <a:off x="0" y="3059991"/>
            <a:ext cx="2252342" cy="2083510"/>
          </a:xfrm>
          <a:prstGeom prst="rect">
            <a:avLst/>
          </a:prstGeom>
        </p:spPr>
      </p:pic>
      <p:pic>
        <p:nvPicPr>
          <p:cNvPr id="8" name="Picture 7">
            <a:extLst>
              <a:ext uri="{FF2B5EF4-FFF2-40B4-BE49-F238E27FC236}">
                <a16:creationId xmlns:a16="http://schemas.microsoft.com/office/drawing/2014/main" id="{89EDC928-D313-26A2-EB59-D5AA8914F409}"/>
              </a:ext>
            </a:extLst>
          </p:cNvPr>
          <p:cNvPicPr>
            <a:picLocks noChangeAspect="1"/>
          </p:cNvPicPr>
          <p:nvPr/>
        </p:nvPicPr>
        <p:blipFill rotWithShape="1">
          <a:blip r:embed="rId7"/>
          <a:srcRect t="1113"/>
          <a:stretch/>
        </p:blipFill>
        <p:spPr>
          <a:xfrm>
            <a:off x="2385193" y="1788161"/>
            <a:ext cx="2262230" cy="1675635"/>
          </a:xfrm>
          <a:prstGeom prst="rect">
            <a:avLst/>
          </a:prstGeom>
        </p:spPr>
      </p:pic>
      <p:pic>
        <p:nvPicPr>
          <p:cNvPr id="7" name="Picture 6">
            <a:extLst>
              <a:ext uri="{FF2B5EF4-FFF2-40B4-BE49-F238E27FC236}">
                <a16:creationId xmlns:a16="http://schemas.microsoft.com/office/drawing/2014/main" id="{74B2A29F-219B-B171-4538-69B674441B11}"/>
              </a:ext>
            </a:extLst>
          </p:cNvPr>
          <p:cNvPicPr>
            <a:picLocks noChangeAspect="1"/>
          </p:cNvPicPr>
          <p:nvPr/>
        </p:nvPicPr>
        <p:blipFill rotWithShape="1">
          <a:blip r:embed="rId8"/>
          <a:srcRect t="12545" r="3" b="29056"/>
          <a:stretch/>
        </p:blipFill>
        <p:spPr>
          <a:xfrm>
            <a:off x="2385193" y="3592585"/>
            <a:ext cx="2262230" cy="1550915"/>
          </a:xfrm>
          <a:prstGeom prst="rect">
            <a:avLst/>
          </a:prstGeom>
        </p:spPr>
      </p:pic>
      <p:sp>
        <p:nvSpPr>
          <p:cNvPr id="13" name="Content Placeholder 12">
            <a:extLst>
              <a:ext uri="{FF2B5EF4-FFF2-40B4-BE49-F238E27FC236}">
                <a16:creationId xmlns:a16="http://schemas.microsoft.com/office/drawing/2014/main" id="{62B8D1C8-B3BD-7B2D-D1BA-E147A864294F}"/>
              </a:ext>
            </a:extLst>
          </p:cNvPr>
          <p:cNvSpPr>
            <a:spLocks noGrp="1"/>
          </p:cNvSpPr>
          <p:nvPr>
            <p:ph sz="half" idx="1"/>
          </p:nvPr>
        </p:nvSpPr>
        <p:spPr>
          <a:xfrm>
            <a:off x="4925960" y="1800357"/>
            <a:ext cx="4011305" cy="2796458"/>
          </a:xfrm>
        </p:spPr>
        <p:txBody>
          <a:bodyPr spcFirstLastPara="1" vert="horz" wrap="square" lIns="68580" tIns="34290" rIns="68580" bIns="34290" rtlCol="0" anchor="t" anchorCtr="0">
            <a:noAutofit/>
          </a:bodyPr>
          <a:lstStyle/>
          <a:p>
            <a:r>
              <a:rPr lang="en-US" dirty="0">
                <a:solidFill>
                  <a:schemeClr val="bg2"/>
                </a:solidFill>
                <a:latin typeface="Oswald" pitchFamily="2" charset="77"/>
              </a:rPr>
              <a:t>Actions: Cooling, descending, clears heat, dries fluid, drain dampness, induce bowel movement</a:t>
            </a:r>
          </a:p>
          <a:p>
            <a:r>
              <a:rPr lang="en-US" dirty="0">
                <a:solidFill>
                  <a:schemeClr val="bg2"/>
                </a:solidFill>
                <a:latin typeface="Oswald" pitchFamily="2" charset="77"/>
              </a:rPr>
              <a:t>Indications: Inflammation, infection, high cholesterol, weight, high blood pressure, candida, excess mucus, skin eruption, swelling, constipation</a:t>
            </a:r>
          </a:p>
          <a:p>
            <a:r>
              <a:rPr lang="en-US" dirty="0">
                <a:solidFill>
                  <a:schemeClr val="bg2"/>
                </a:solidFill>
                <a:latin typeface="Oswald" pitchFamily="2" charset="77"/>
              </a:rPr>
              <a:t>Caution: weak, thin deficient, dry, or cold </a:t>
            </a:r>
          </a:p>
        </p:txBody>
      </p:sp>
    </p:spTree>
    <p:extLst>
      <p:ext uri="{BB962C8B-B14F-4D97-AF65-F5344CB8AC3E}">
        <p14:creationId xmlns:p14="http://schemas.microsoft.com/office/powerpoint/2010/main" val="1211718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11D39-CFD1-180D-1F8C-1EE531595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CB9D7-A071-A1C6-8B8C-336191273DD4}"/>
              </a:ext>
            </a:extLst>
          </p:cNvPr>
          <p:cNvSpPr>
            <a:spLocks noGrp="1"/>
          </p:cNvSpPr>
          <p:nvPr>
            <p:ph type="title"/>
          </p:nvPr>
        </p:nvSpPr>
        <p:spPr>
          <a:xfrm>
            <a:off x="499026" y="518059"/>
            <a:ext cx="3589388" cy="1253675"/>
          </a:xfrm>
        </p:spPr>
        <p:txBody>
          <a:bodyPr spcFirstLastPara="1" vert="horz" wrap="square" lIns="68580" tIns="34290" rIns="68580" bIns="34290" rtlCol="0" anchor="ctr" anchorCtr="0">
            <a:normAutofit/>
          </a:bodyPr>
          <a:lstStyle/>
          <a:p>
            <a:r>
              <a:rPr lang="en-US" sz="3000" kern="1200" dirty="0">
                <a:solidFill>
                  <a:schemeClr val="bg2"/>
                </a:solidFill>
                <a:latin typeface="Oswald" pitchFamily="2" charset="77"/>
                <a:ea typeface="+mj-ea"/>
                <a:cs typeface="+mj-cs"/>
              </a:rPr>
              <a:t>Sour Flavor Foods in Chinese Medicine</a:t>
            </a:r>
          </a:p>
        </p:txBody>
      </p:sp>
      <p:sp>
        <p:nvSpPr>
          <p:cNvPr id="13" name="Content Placeholder 12">
            <a:extLst>
              <a:ext uri="{FF2B5EF4-FFF2-40B4-BE49-F238E27FC236}">
                <a16:creationId xmlns:a16="http://schemas.microsoft.com/office/drawing/2014/main" id="{1D62AF49-F3E1-752C-2198-715A75293E4F}"/>
              </a:ext>
            </a:extLst>
          </p:cNvPr>
          <p:cNvSpPr>
            <a:spLocks noGrp="1"/>
          </p:cNvSpPr>
          <p:nvPr>
            <p:ph sz="half" idx="1"/>
          </p:nvPr>
        </p:nvSpPr>
        <p:spPr>
          <a:xfrm>
            <a:off x="557100" y="1800985"/>
            <a:ext cx="3589388" cy="2930575"/>
          </a:xfrm>
        </p:spPr>
        <p:txBody>
          <a:bodyPr spcFirstLastPara="1" vert="horz" wrap="square" lIns="68580" tIns="34290" rIns="68580" bIns="34290" rtlCol="0" anchor="t" anchorCtr="0">
            <a:normAutofit/>
          </a:bodyPr>
          <a:lstStyle/>
          <a:p>
            <a:r>
              <a:rPr lang="en-US" sz="1600" dirty="0">
                <a:latin typeface="Oswald" pitchFamily="2" charset="77"/>
              </a:rPr>
              <a:t>Actions: Cooling, contracting, astringent, preventing fluid leakage</a:t>
            </a:r>
          </a:p>
          <a:p>
            <a:r>
              <a:rPr lang="en-US" sz="1600" dirty="0">
                <a:latin typeface="Oswald" pitchFamily="2" charset="77"/>
              </a:rPr>
              <a:t>Indications: Incontinence, excess sweating, diarrhea, excess vaginal discharge or seminal emission</a:t>
            </a:r>
          </a:p>
          <a:p>
            <a:r>
              <a:rPr lang="en-US" sz="1600" dirty="0">
                <a:latin typeface="Oswald" pitchFamily="2" charset="77"/>
              </a:rPr>
              <a:t>Caution: Limit if there is constipation or tendon/joint problems</a:t>
            </a:r>
          </a:p>
          <a:p>
            <a:endParaRPr lang="en-US" sz="1500" dirty="0">
              <a:solidFill>
                <a:schemeClr val="bg2"/>
              </a:solidFill>
              <a:latin typeface="Oswald" pitchFamily="2" charset="77"/>
            </a:endParaRPr>
          </a:p>
        </p:txBody>
      </p:sp>
      <p:pic>
        <p:nvPicPr>
          <p:cNvPr id="3" name="Picture 6" descr="Image result for sauerkraut kimchi">
            <a:extLst>
              <a:ext uri="{FF2B5EF4-FFF2-40B4-BE49-F238E27FC236}">
                <a16:creationId xmlns:a16="http://schemas.microsoft.com/office/drawing/2014/main" id="{E959B599-5E3A-FF51-44F3-6654ED557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457" y="649881"/>
            <a:ext cx="2177572" cy="13134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E9BDCB6-4A46-C98F-2E3A-DF3F0E907B2E}"/>
              </a:ext>
            </a:extLst>
          </p:cNvPr>
          <p:cNvPicPr>
            <a:picLocks noChangeAspect="1"/>
          </p:cNvPicPr>
          <p:nvPr/>
        </p:nvPicPr>
        <p:blipFill>
          <a:blip r:embed="rId4"/>
          <a:stretch>
            <a:fillRect/>
          </a:stretch>
        </p:blipFill>
        <p:spPr>
          <a:xfrm>
            <a:off x="7102917" y="636676"/>
            <a:ext cx="2041083" cy="1285830"/>
          </a:xfrm>
          <a:prstGeom prst="rect">
            <a:avLst/>
          </a:prstGeom>
        </p:spPr>
      </p:pic>
      <p:pic>
        <p:nvPicPr>
          <p:cNvPr id="14" name="Picture 2" descr="Image result for lemons">
            <a:extLst>
              <a:ext uri="{FF2B5EF4-FFF2-40B4-BE49-F238E27FC236}">
                <a16:creationId xmlns:a16="http://schemas.microsoft.com/office/drawing/2014/main" id="{3A7AAD17-4745-EEAF-AA28-DFD06C9D6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531" y="3644309"/>
            <a:ext cx="2293720" cy="13134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A2C87E4-E6B3-4C5D-A69E-8737B13672FF}"/>
              </a:ext>
            </a:extLst>
          </p:cNvPr>
          <p:cNvPicPr>
            <a:picLocks noChangeAspect="1"/>
          </p:cNvPicPr>
          <p:nvPr/>
        </p:nvPicPr>
        <p:blipFill>
          <a:blip r:embed="rId6"/>
          <a:stretch>
            <a:fillRect/>
          </a:stretch>
        </p:blipFill>
        <p:spPr>
          <a:xfrm>
            <a:off x="7224039" y="2054994"/>
            <a:ext cx="1798838" cy="1798838"/>
          </a:xfrm>
          <a:prstGeom prst="rect">
            <a:avLst/>
          </a:prstGeom>
        </p:spPr>
      </p:pic>
      <p:pic>
        <p:nvPicPr>
          <p:cNvPr id="2054" name="Picture 6" descr="Image result for limes green apples">
            <a:extLst>
              <a:ext uri="{FF2B5EF4-FFF2-40B4-BE49-F238E27FC236}">
                <a16:creationId xmlns:a16="http://schemas.microsoft.com/office/drawing/2014/main" id="{27BC4745-265D-79DD-D679-6AFDBE7BD4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1457" y="2101599"/>
            <a:ext cx="2293720" cy="14044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related image detail. The Most Sour Foods In The World">
            <a:extLst>
              <a:ext uri="{FF2B5EF4-FFF2-40B4-BE49-F238E27FC236}">
                <a16:creationId xmlns:a16="http://schemas.microsoft.com/office/drawing/2014/main" id="{D15EBF1C-0709-F987-FD47-13EB0CE94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4276" y="3986321"/>
            <a:ext cx="1748601" cy="97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46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A08C-C516-6157-80B1-D77D7556B88C}"/>
              </a:ext>
            </a:extLst>
          </p:cNvPr>
          <p:cNvSpPr>
            <a:spLocks noGrp="1"/>
          </p:cNvSpPr>
          <p:nvPr>
            <p:ph type="title"/>
          </p:nvPr>
        </p:nvSpPr>
        <p:spPr/>
        <p:txBody>
          <a:bodyPr/>
          <a:lstStyle/>
          <a:p>
            <a:r>
              <a:rPr lang="en-US" sz="4000" dirty="0">
                <a:latin typeface="Oswald" pitchFamily="2" charset="77"/>
              </a:rPr>
              <a:t>DISCLOSURES</a:t>
            </a:r>
          </a:p>
        </p:txBody>
      </p:sp>
      <p:sp>
        <p:nvSpPr>
          <p:cNvPr id="3" name="TextBox 2">
            <a:extLst>
              <a:ext uri="{FF2B5EF4-FFF2-40B4-BE49-F238E27FC236}">
                <a16:creationId xmlns:a16="http://schemas.microsoft.com/office/drawing/2014/main" id="{215D1619-3F45-D26C-BC4E-C58D9FD59848}"/>
              </a:ext>
            </a:extLst>
          </p:cNvPr>
          <p:cNvSpPr txBox="1"/>
          <p:nvPr/>
        </p:nvSpPr>
        <p:spPr>
          <a:xfrm>
            <a:off x="1232452" y="2060221"/>
            <a:ext cx="6470041" cy="1477328"/>
          </a:xfrm>
          <a:prstGeom prst="rect">
            <a:avLst/>
          </a:prstGeom>
          <a:noFill/>
        </p:spPr>
        <p:txBody>
          <a:bodyPr wrap="none" rtlCol="0">
            <a:spAutoFit/>
          </a:bodyPr>
          <a:lstStyle/>
          <a:p>
            <a:pPr marL="0" indent="0">
              <a:buNone/>
            </a:pPr>
            <a:r>
              <a:rPr lang="en-US" sz="1800" dirty="0">
                <a:latin typeface="Oswald" pitchFamily="2" charset="77"/>
              </a:rPr>
              <a:t>Michelle Loy – None</a:t>
            </a:r>
          </a:p>
          <a:p>
            <a:pPr marL="0" indent="0">
              <a:buNone/>
            </a:pPr>
            <a:endParaRPr lang="en-US" sz="1800" dirty="0">
              <a:latin typeface="Oswald" pitchFamily="2" charset="77"/>
            </a:endParaRPr>
          </a:p>
          <a:p>
            <a:r>
              <a:rPr lang="en-US" sz="1800" dirty="0">
                <a:latin typeface="Oswald" pitchFamily="2" charset="77"/>
              </a:rPr>
              <a:t>Jennifer Ashby – None</a:t>
            </a:r>
          </a:p>
          <a:p>
            <a:endParaRPr lang="en-US" sz="1800" dirty="0">
              <a:latin typeface="Oswald" pitchFamily="2" charset="77"/>
            </a:endParaRPr>
          </a:p>
          <a:p>
            <a:r>
              <a:rPr lang="en-US" sz="1800" dirty="0">
                <a:latin typeface="Oswald" pitchFamily="2" charset="77"/>
              </a:rPr>
              <a:t>John Chen – Owner of Art of Medicine Press, Consultant of Evergreen Herbs</a:t>
            </a:r>
          </a:p>
        </p:txBody>
      </p:sp>
    </p:spTree>
    <p:extLst>
      <p:ext uri="{BB962C8B-B14F-4D97-AF65-F5344CB8AC3E}">
        <p14:creationId xmlns:p14="http://schemas.microsoft.com/office/powerpoint/2010/main" val="250036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7B1E2C-D864-3D16-D929-BDD19B0CE86E}"/>
              </a:ext>
            </a:extLst>
          </p:cNvPr>
          <p:cNvSpPr>
            <a:spLocks noGrp="1"/>
          </p:cNvSpPr>
          <p:nvPr>
            <p:ph type="title"/>
          </p:nvPr>
        </p:nvSpPr>
        <p:spPr>
          <a:xfrm>
            <a:off x="743646" y="134677"/>
            <a:ext cx="7288583" cy="1182335"/>
          </a:xfrm>
        </p:spPr>
        <p:txBody>
          <a:bodyPr spcFirstLastPara="1" vert="horz" wrap="square" lIns="68580" tIns="34290" rIns="68580" bIns="34290" rtlCol="0" anchor="ctr" anchorCtr="0">
            <a:normAutofit fontScale="90000"/>
          </a:bodyPr>
          <a:lstStyle/>
          <a:p>
            <a:pPr algn="ctr"/>
            <a:br>
              <a:rPr lang="en-US" sz="2550" kern="1200" dirty="0">
                <a:solidFill>
                  <a:srgbClr val="FFFFFF"/>
                </a:solidFill>
                <a:latin typeface="+mj-lt"/>
                <a:ea typeface="+mj-ea"/>
                <a:cs typeface="+mj-cs"/>
              </a:rPr>
            </a:br>
            <a:r>
              <a:rPr lang="en-US" sz="3600" kern="1200" dirty="0">
                <a:solidFill>
                  <a:schemeClr val="bg2"/>
                </a:solidFill>
                <a:latin typeface="Oswald" pitchFamily="2" charset="77"/>
                <a:ea typeface="+mj-ea"/>
                <a:cs typeface="+mj-cs"/>
              </a:rPr>
              <a:t>Eat all 5 tastes as repeated exploration influences acceptance</a:t>
            </a:r>
          </a:p>
        </p:txBody>
      </p:sp>
      <p:graphicFrame>
        <p:nvGraphicFramePr>
          <p:cNvPr id="26" name="Content Placeholder 3">
            <a:extLst>
              <a:ext uri="{FF2B5EF4-FFF2-40B4-BE49-F238E27FC236}">
                <a16:creationId xmlns:a16="http://schemas.microsoft.com/office/drawing/2014/main" id="{503AF58B-1180-C7FF-0C00-A88CC0762CBC}"/>
              </a:ext>
            </a:extLst>
          </p:cNvPr>
          <p:cNvGraphicFramePr>
            <a:graphicFrameLocks noGrp="1"/>
          </p:cNvGraphicFramePr>
          <p:nvPr>
            <p:ph sz="quarter" idx="12"/>
          </p:nvPr>
        </p:nvGraphicFramePr>
        <p:xfrm>
          <a:off x="483042" y="1961985"/>
          <a:ext cx="8195872" cy="27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8,700+ Baby Eat Vegetables Stock Photos, Pictures &amp; Royalty-Free Images ...">
            <a:extLst>
              <a:ext uri="{FF2B5EF4-FFF2-40B4-BE49-F238E27FC236}">
                <a16:creationId xmlns:a16="http://schemas.microsoft.com/office/drawing/2014/main" id="{4BBD4EC2-B8DB-EC1F-3F25-EDC7FE3CA8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5039" y="944881"/>
            <a:ext cx="1199113" cy="89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1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835A5-5975-49BE-DCD9-867BE9A62F4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A3D4DCC-31C2-F1A8-D5F3-3F89CD719261}"/>
              </a:ext>
            </a:extLst>
          </p:cNvPr>
          <p:cNvSpPr>
            <a:spLocks noGrp="1"/>
          </p:cNvSpPr>
          <p:nvPr>
            <p:ph type="title"/>
          </p:nvPr>
        </p:nvSpPr>
        <p:spPr>
          <a:xfrm>
            <a:off x="747850" y="1656080"/>
            <a:ext cx="5023030" cy="1882420"/>
          </a:xfrm>
          <a:solidFill>
            <a:schemeClr val="accent1"/>
          </a:solidFill>
        </p:spPr>
        <p:txBody>
          <a:bodyPr/>
          <a:lstStyle/>
          <a:p>
            <a:br>
              <a:rPr lang="en-US" sz="3200" dirty="0">
                <a:latin typeface="Oswald" pitchFamily="2" charset="77"/>
              </a:rPr>
            </a:br>
            <a:br>
              <a:rPr lang="en-US" sz="3200" dirty="0">
                <a:latin typeface="Oswald" pitchFamily="2" charset="77"/>
              </a:rPr>
            </a:br>
            <a:r>
              <a:rPr lang="en-US" sz="3200" dirty="0">
                <a:latin typeface="Oswald" pitchFamily="2" charset="77"/>
              </a:rPr>
              <a:t>4 Qi Movements</a:t>
            </a:r>
            <a:br>
              <a:rPr lang="en-US" sz="7200" dirty="0">
                <a:latin typeface="Oswald" pitchFamily="2" charset="77"/>
              </a:rPr>
            </a:br>
            <a:endParaRPr lang="en-US" dirty="0"/>
          </a:p>
        </p:txBody>
      </p:sp>
      <p:pic>
        <p:nvPicPr>
          <p:cNvPr id="3074" name="Picture 2" descr="What Is Qi? (and Other Concepts) | Taking Charge of Your Wellbeing">
            <a:extLst>
              <a:ext uri="{FF2B5EF4-FFF2-40B4-BE49-F238E27FC236}">
                <a16:creationId xmlns:a16="http://schemas.microsoft.com/office/drawing/2014/main" id="{A5178BBD-B470-0555-FE7A-3801697DA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680" y="1300835"/>
            <a:ext cx="2790190" cy="2978850"/>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66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1852-1250-0315-AE88-0A2E05A3243A}"/>
              </a:ext>
            </a:extLst>
          </p:cNvPr>
          <p:cNvSpPr>
            <a:spLocks noGrp="1"/>
          </p:cNvSpPr>
          <p:nvPr>
            <p:ph type="title"/>
          </p:nvPr>
        </p:nvSpPr>
        <p:spPr>
          <a:xfrm>
            <a:off x="627509" y="542924"/>
            <a:ext cx="4501583" cy="1121569"/>
          </a:xfrm>
        </p:spPr>
        <p:txBody>
          <a:bodyPr>
            <a:normAutofit/>
          </a:bodyPr>
          <a:lstStyle/>
          <a:p>
            <a:r>
              <a:rPr lang="en-US" sz="3000" dirty="0">
                <a:solidFill>
                  <a:schemeClr val="bg2"/>
                </a:solidFill>
                <a:latin typeface="Oswald" pitchFamily="2" charset="77"/>
              </a:rPr>
              <a:t>Upward, Downward, Inward, Outward</a:t>
            </a:r>
          </a:p>
        </p:txBody>
      </p:sp>
      <p:sp>
        <p:nvSpPr>
          <p:cNvPr id="3" name="Content Placeholder 2">
            <a:extLst>
              <a:ext uri="{FF2B5EF4-FFF2-40B4-BE49-F238E27FC236}">
                <a16:creationId xmlns:a16="http://schemas.microsoft.com/office/drawing/2014/main" id="{C4E5E1C1-B9D4-24FD-6029-2FCB6F9CD4EA}"/>
              </a:ext>
            </a:extLst>
          </p:cNvPr>
          <p:cNvSpPr>
            <a:spLocks noGrp="1"/>
          </p:cNvSpPr>
          <p:nvPr>
            <p:ph idx="1"/>
          </p:nvPr>
        </p:nvSpPr>
        <p:spPr>
          <a:xfrm>
            <a:off x="627510" y="1803800"/>
            <a:ext cx="4501583" cy="2796776"/>
          </a:xfrm>
        </p:spPr>
        <p:txBody>
          <a:bodyPr>
            <a:normAutofit fontScale="92500" lnSpcReduction="20000"/>
          </a:bodyPr>
          <a:lstStyle/>
          <a:p>
            <a:r>
              <a:rPr lang="en-US" dirty="0">
                <a:latin typeface="Oswald" pitchFamily="2" charset="77"/>
              </a:rPr>
              <a:t>Food can influence how Qi moves throughout our body. </a:t>
            </a:r>
          </a:p>
          <a:p>
            <a:r>
              <a:rPr lang="en-US" dirty="0">
                <a:latin typeface="Oswald" pitchFamily="2" charset="77"/>
              </a:rPr>
              <a:t>Upwards: hot/warm, yang-replenishing foods, usually spicy or sweet</a:t>
            </a:r>
          </a:p>
          <a:p>
            <a:r>
              <a:rPr lang="en-US" dirty="0">
                <a:latin typeface="Oswald" pitchFamily="2" charset="77"/>
              </a:rPr>
              <a:t>Downwards: cool/cold, yin-nourishing foods, usually salty or bitter</a:t>
            </a:r>
          </a:p>
          <a:p>
            <a:r>
              <a:rPr lang="en-US" dirty="0">
                <a:latin typeface="Oswald" pitchFamily="2" charset="77"/>
              </a:rPr>
              <a:t>Inwards: sour foods, usually sour (think about a baby’s “sour” face after tasting a lemon)</a:t>
            </a:r>
          </a:p>
          <a:p>
            <a:r>
              <a:rPr lang="en-US" dirty="0">
                <a:latin typeface="Oswald" pitchFamily="2" charset="77"/>
              </a:rPr>
              <a:t>Outwards: acrid yang foods, usually warming spices</a:t>
            </a:r>
          </a:p>
          <a:p>
            <a:endParaRPr lang="en-US" sz="1425" dirty="0"/>
          </a:p>
        </p:txBody>
      </p:sp>
      <p:pic>
        <p:nvPicPr>
          <p:cNvPr id="5122" name="Picture 2" descr="Harmonise your Qi through Diet - Wu Tao Dance">
            <a:extLst>
              <a:ext uri="{FF2B5EF4-FFF2-40B4-BE49-F238E27FC236}">
                <a16:creationId xmlns:a16="http://schemas.microsoft.com/office/drawing/2014/main" id="{CE38FC70-DA89-3F15-01D2-B7315EE81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40" r="29829" b="1"/>
          <a:stretch/>
        </p:blipFill>
        <p:spPr bwMode="auto">
          <a:xfrm>
            <a:off x="5399580" y="7"/>
            <a:ext cx="3744420" cy="514349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8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A699-DB09-D577-456A-80FDDE406BDC}"/>
              </a:ext>
            </a:extLst>
          </p:cNvPr>
          <p:cNvSpPr>
            <a:spLocks noGrp="1"/>
          </p:cNvSpPr>
          <p:nvPr>
            <p:ph type="title"/>
          </p:nvPr>
        </p:nvSpPr>
        <p:spPr>
          <a:xfrm>
            <a:off x="629841" y="758220"/>
            <a:ext cx="2980051" cy="784830"/>
          </a:xfrm>
        </p:spPr>
        <p:txBody>
          <a:bodyPr/>
          <a:lstStyle/>
          <a:p>
            <a:r>
              <a:rPr lang="en-US" sz="3200" dirty="0">
                <a:solidFill>
                  <a:schemeClr val="bg2"/>
                </a:solidFill>
              </a:rPr>
              <a:t>The Wasabi Challenge</a:t>
            </a:r>
          </a:p>
        </p:txBody>
      </p:sp>
      <p:sp>
        <p:nvSpPr>
          <p:cNvPr id="3" name="Content Placeholder 2">
            <a:extLst>
              <a:ext uri="{FF2B5EF4-FFF2-40B4-BE49-F238E27FC236}">
                <a16:creationId xmlns:a16="http://schemas.microsoft.com/office/drawing/2014/main" id="{3BE36DF1-4671-5AD0-51B6-8B20B9EC62C3}"/>
              </a:ext>
            </a:extLst>
          </p:cNvPr>
          <p:cNvSpPr>
            <a:spLocks noGrp="1"/>
          </p:cNvSpPr>
          <p:nvPr>
            <p:ph idx="1"/>
          </p:nvPr>
        </p:nvSpPr>
        <p:spPr/>
        <p:txBody>
          <a:bodyPr>
            <a:normAutofit/>
          </a:bodyPr>
          <a:lstStyle/>
          <a:p>
            <a:pPr marL="250822" indent="0">
              <a:lnSpc>
                <a:spcPct val="110000"/>
              </a:lnSpc>
              <a:spcBef>
                <a:spcPts val="859"/>
              </a:spcBef>
              <a:buNone/>
            </a:pPr>
            <a:endParaRPr lang="en-US" sz="1350" dirty="0">
              <a:solidFill>
                <a:srgbClr val="333333"/>
              </a:solidFill>
              <a:latin typeface="Arial" panose="020B0604020202020204" pitchFamily="34" charset="0"/>
            </a:endParaRPr>
          </a:p>
          <a:p>
            <a:pPr marL="250822" indent="0" algn="ctr">
              <a:lnSpc>
                <a:spcPct val="110000"/>
              </a:lnSpc>
              <a:spcBef>
                <a:spcPts val="859"/>
              </a:spcBef>
              <a:buNone/>
            </a:pPr>
            <a:r>
              <a:rPr lang="en-US" sz="1800" dirty="0">
                <a:solidFill>
                  <a:srgbClr val="333333"/>
                </a:solidFill>
                <a:latin typeface="Oswald" pitchFamily="2" charset="77"/>
              </a:rPr>
              <a:t>Wasabi (Japanese horseradish) is </a:t>
            </a:r>
            <a:r>
              <a:rPr lang="en-US" sz="1800" i="1" dirty="0">
                <a:solidFill>
                  <a:srgbClr val="333333"/>
                </a:solidFill>
                <a:latin typeface="Oswald" pitchFamily="2" charset="77"/>
              </a:rPr>
              <a:t>warm</a:t>
            </a:r>
            <a:r>
              <a:rPr lang="en-US" sz="1800" dirty="0">
                <a:solidFill>
                  <a:srgbClr val="333333"/>
                </a:solidFill>
                <a:latin typeface="Oswald" pitchFamily="2" charset="77"/>
              </a:rPr>
              <a:t> and very </a:t>
            </a:r>
            <a:endParaRPr lang="en-US" sz="1800" b="0" i="0" u="none" strike="noStrike" dirty="0">
              <a:solidFill>
                <a:srgbClr val="000000"/>
              </a:solidFill>
              <a:effectLst/>
              <a:latin typeface="Oswald" pitchFamily="2" charset="77"/>
            </a:endParaRPr>
          </a:p>
          <a:p>
            <a:pPr marL="256956" indent="0" algn="ctr">
              <a:lnSpc>
                <a:spcPct val="110000"/>
              </a:lnSpc>
              <a:spcBef>
                <a:spcPts val="148"/>
              </a:spcBef>
              <a:buNone/>
            </a:pPr>
            <a:r>
              <a:rPr lang="en-US" sz="1800" i="1" dirty="0">
                <a:solidFill>
                  <a:srgbClr val="333333"/>
                </a:solidFill>
                <a:latin typeface="Oswald" pitchFamily="2" charset="77"/>
              </a:rPr>
              <a:t>pungent.</a:t>
            </a:r>
          </a:p>
          <a:p>
            <a:pPr marL="256956" indent="0" algn="ctr">
              <a:lnSpc>
                <a:spcPct val="110000"/>
              </a:lnSpc>
              <a:spcBef>
                <a:spcPts val="148"/>
              </a:spcBef>
              <a:buNone/>
            </a:pPr>
            <a:endParaRPr lang="en-US" sz="1800" i="1" dirty="0">
              <a:solidFill>
                <a:srgbClr val="333333"/>
              </a:solidFill>
              <a:latin typeface="Oswald" pitchFamily="2" charset="77"/>
            </a:endParaRPr>
          </a:p>
          <a:p>
            <a:pPr marL="256956" indent="0" algn="ctr">
              <a:lnSpc>
                <a:spcPct val="110000"/>
              </a:lnSpc>
              <a:spcBef>
                <a:spcPts val="148"/>
              </a:spcBef>
              <a:buNone/>
            </a:pPr>
            <a:r>
              <a:rPr lang="en-US" sz="1800" dirty="0">
                <a:solidFill>
                  <a:srgbClr val="333333"/>
                </a:solidFill>
                <a:latin typeface="Oswald" pitchFamily="2" charset="77"/>
              </a:rPr>
              <a:t>The burst of heat and energy you experience in your nose and head when you eat a bit too much</a:t>
            </a:r>
            <a:endParaRPr lang="en-US" sz="1800" b="0" i="0" u="none" strike="noStrike" dirty="0">
              <a:solidFill>
                <a:srgbClr val="000000"/>
              </a:solidFill>
              <a:effectLst/>
              <a:latin typeface="Oswald" pitchFamily="2" charset="77"/>
            </a:endParaRPr>
          </a:p>
          <a:p>
            <a:pPr marL="256413" indent="0" algn="ctr">
              <a:lnSpc>
                <a:spcPct val="110000"/>
              </a:lnSpc>
              <a:spcBef>
                <a:spcPts val="148"/>
              </a:spcBef>
              <a:buNone/>
            </a:pPr>
            <a:r>
              <a:rPr lang="en-US" sz="1800" dirty="0">
                <a:solidFill>
                  <a:srgbClr val="333333"/>
                </a:solidFill>
                <a:latin typeface="Oswald" pitchFamily="2" charset="77"/>
              </a:rPr>
              <a:t>is a clear experience of this </a:t>
            </a:r>
            <a:r>
              <a:rPr lang="en-US" sz="1800" i="1" dirty="0">
                <a:solidFill>
                  <a:srgbClr val="333333"/>
                </a:solidFill>
                <a:latin typeface="Oswald" pitchFamily="2" charset="77"/>
              </a:rPr>
              <a:t>upward and outward </a:t>
            </a:r>
            <a:r>
              <a:rPr lang="en-US" sz="1800" dirty="0">
                <a:solidFill>
                  <a:srgbClr val="333333"/>
                </a:solidFill>
                <a:latin typeface="Oswald" pitchFamily="2" charset="77"/>
              </a:rPr>
              <a:t>movement of Qi from PUNGENT foods. </a:t>
            </a:r>
            <a:endParaRPr lang="en-US" sz="1800" b="0" i="0" u="none" strike="noStrike" dirty="0">
              <a:solidFill>
                <a:srgbClr val="000000"/>
              </a:solidFill>
              <a:effectLst/>
              <a:latin typeface="Oswald" pitchFamily="2" charset="77"/>
            </a:endParaRPr>
          </a:p>
          <a:p>
            <a:pPr marL="0" indent="0">
              <a:buNone/>
            </a:pPr>
            <a:br>
              <a:rPr lang="en-US" sz="1600" dirty="0">
                <a:latin typeface="Oswald" pitchFamily="2" charset="77"/>
              </a:rPr>
            </a:br>
            <a:br>
              <a:rPr lang="en-US" sz="1600" dirty="0">
                <a:latin typeface="Oswald" pitchFamily="2" charset="77"/>
              </a:rPr>
            </a:br>
            <a:endParaRPr lang="en-US" sz="1600" dirty="0">
              <a:latin typeface="Oswald" pitchFamily="2" charset="77"/>
            </a:endParaRPr>
          </a:p>
        </p:txBody>
      </p:sp>
      <p:pic>
        <p:nvPicPr>
          <p:cNvPr id="1026" name="Picture 2">
            <a:extLst>
              <a:ext uri="{FF2B5EF4-FFF2-40B4-BE49-F238E27FC236}">
                <a16:creationId xmlns:a16="http://schemas.microsoft.com/office/drawing/2014/main" id="{81FAD20B-63E0-C2EC-1438-9EF634F9B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89" y="2147723"/>
            <a:ext cx="147637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86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897D9-6A4F-21EF-0421-4AF46999A588}"/>
            </a:ext>
          </a:extLst>
        </p:cNvPr>
        <p:cNvGrpSpPr/>
        <p:nvPr/>
      </p:nvGrpSpPr>
      <p:grpSpPr>
        <a:xfrm>
          <a:off x="0" y="0"/>
          <a:ext cx="0" cy="0"/>
          <a:chOff x="0" y="0"/>
          <a:chExt cx="0" cy="0"/>
        </a:xfrm>
      </p:grpSpPr>
      <p:pic>
        <p:nvPicPr>
          <p:cNvPr id="4098" name="Picture 2" descr="Image result for TCM dietary therapy">
            <a:extLst>
              <a:ext uri="{FF2B5EF4-FFF2-40B4-BE49-F238E27FC236}">
                <a16:creationId xmlns:a16="http://schemas.microsoft.com/office/drawing/2014/main" id="{90A73074-CA78-498A-C892-770AA8240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8777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EA7002B-31C0-1EA1-CD08-6F7BFFAB7F21}"/>
              </a:ext>
            </a:extLst>
          </p:cNvPr>
          <p:cNvSpPr>
            <a:spLocks noGrp="1"/>
          </p:cNvSpPr>
          <p:nvPr>
            <p:ph type="title"/>
          </p:nvPr>
        </p:nvSpPr>
        <p:spPr>
          <a:xfrm>
            <a:off x="2078810" y="1605000"/>
            <a:ext cx="5246550" cy="1933500"/>
          </a:xfrm>
          <a:solidFill>
            <a:schemeClr val="accent2"/>
          </a:solidFill>
        </p:spPr>
        <p:txBody>
          <a:bodyPr/>
          <a:lstStyle/>
          <a:p>
            <a:br>
              <a:rPr lang="en-US" sz="3200" dirty="0">
                <a:latin typeface="Oswald" pitchFamily="2" charset="77"/>
              </a:rPr>
            </a:br>
            <a:br>
              <a:rPr lang="en-US" sz="3200" dirty="0">
                <a:latin typeface="Oswald" pitchFamily="2" charset="77"/>
              </a:rPr>
            </a:br>
            <a:r>
              <a:rPr lang="en-US" sz="3200" dirty="0">
                <a:latin typeface="Oswald" pitchFamily="2" charset="77"/>
              </a:rPr>
              <a:t>MERIDIAN AFFILIATION</a:t>
            </a:r>
            <a:br>
              <a:rPr lang="en-US" sz="7200" dirty="0">
                <a:latin typeface="Oswald" pitchFamily="2" charset="77"/>
              </a:rPr>
            </a:br>
            <a:endParaRPr lang="en-US" dirty="0"/>
          </a:p>
        </p:txBody>
      </p:sp>
    </p:spTree>
    <p:extLst>
      <p:ext uri="{BB962C8B-B14F-4D97-AF65-F5344CB8AC3E}">
        <p14:creationId xmlns:p14="http://schemas.microsoft.com/office/powerpoint/2010/main" val="3957756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What is Qi? Flow &amp; Traffic Jams on the Qi Superhighway">
            <a:extLst>
              <a:ext uri="{FF2B5EF4-FFF2-40B4-BE49-F238E27FC236}">
                <a16:creationId xmlns:a16="http://schemas.microsoft.com/office/drawing/2014/main" id="{2EA0F60A-A390-7829-9313-8D7A01295E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7980" y="653583"/>
            <a:ext cx="2175640" cy="3836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8015A5-C03C-55F0-01E3-38558F3495C6}"/>
              </a:ext>
            </a:extLst>
          </p:cNvPr>
          <p:cNvSpPr>
            <a:spLocks noGrp="1"/>
          </p:cNvSpPr>
          <p:nvPr>
            <p:ph type="title"/>
          </p:nvPr>
        </p:nvSpPr>
        <p:spPr>
          <a:xfrm>
            <a:off x="4239966" y="653582"/>
            <a:ext cx="4250452" cy="966768"/>
          </a:xfrm>
        </p:spPr>
        <p:txBody>
          <a:bodyPr anchor="b">
            <a:normAutofit/>
          </a:bodyPr>
          <a:lstStyle/>
          <a:p>
            <a:pPr algn="ctr"/>
            <a:r>
              <a:rPr lang="en-US" sz="3200" dirty="0">
                <a:solidFill>
                  <a:srgbClr val="595959"/>
                </a:solidFill>
                <a:latin typeface="Oswald" pitchFamily="2" charset="77"/>
              </a:rPr>
              <a:t>Meridian Affiliation</a:t>
            </a:r>
          </a:p>
        </p:txBody>
      </p:sp>
      <p:sp>
        <p:nvSpPr>
          <p:cNvPr id="3" name="Content Placeholder 2">
            <a:extLst>
              <a:ext uri="{FF2B5EF4-FFF2-40B4-BE49-F238E27FC236}">
                <a16:creationId xmlns:a16="http://schemas.microsoft.com/office/drawing/2014/main" id="{3C2DA72C-CE67-C213-A09E-BFA4ABB3E704}"/>
              </a:ext>
            </a:extLst>
          </p:cNvPr>
          <p:cNvSpPr>
            <a:spLocks noGrp="1"/>
          </p:cNvSpPr>
          <p:nvPr>
            <p:ph idx="1"/>
          </p:nvPr>
        </p:nvSpPr>
        <p:spPr>
          <a:xfrm>
            <a:off x="4239966" y="1835503"/>
            <a:ext cx="4250452" cy="2654415"/>
          </a:xfrm>
        </p:spPr>
        <p:txBody>
          <a:bodyPr anchor="t">
            <a:normAutofit fontScale="92500" lnSpcReduction="20000"/>
          </a:bodyPr>
          <a:lstStyle/>
          <a:p>
            <a:r>
              <a:rPr lang="en-US" dirty="0">
                <a:solidFill>
                  <a:srgbClr val="595959"/>
                </a:solidFill>
                <a:latin typeface="Oswald" pitchFamily="2" charset="77"/>
              </a:rPr>
              <a:t>Each food can be associated with several meridians. </a:t>
            </a:r>
          </a:p>
          <a:p>
            <a:r>
              <a:rPr lang="en-US" dirty="0">
                <a:solidFill>
                  <a:srgbClr val="595959"/>
                </a:solidFill>
                <a:latin typeface="Oswald" pitchFamily="2" charset="77"/>
              </a:rPr>
              <a:t>Spleen/Stomach: sweet flavor, late summer food</a:t>
            </a:r>
          </a:p>
          <a:p>
            <a:r>
              <a:rPr lang="en-US" dirty="0">
                <a:solidFill>
                  <a:srgbClr val="595959"/>
                </a:solidFill>
                <a:latin typeface="Oswald" pitchFamily="2" charset="77"/>
              </a:rPr>
              <a:t> Lung/Large Intestine: acrid or spicy flavor, autumn food</a:t>
            </a:r>
          </a:p>
          <a:p>
            <a:r>
              <a:rPr lang="en-US" dirty="0">
                <a:solidFill>
                  <a:srgbClr val="595959"/>
                </a:solidFill>
                <a:latin typeface="Oswald" pitchFamily="2" charset="77"/>
              </a:rPr>
              <a:t> Kidney/Bladder: salty flavor, winter food</a:t>
            </a:r>
          </a:p>
          <a:p>
            <a:r>
              <a:rPr lang="en-US" dirty="0">
                <a:solidFill>
                  <a:srgbClr val="595959"/>
                </a:solidFill>
                <a:latin typeface="Oswald" pitchFamily="2" charset="77"/>
              </a:rPr>
              <a:t> Liver/Gallbladder: sour, flavor spring foods</a:t>
            </a:r>
          </a:p>
          <a:p>
            <a:r>
              <a:rPr lang="en-US" dirty="0">
                <a:solidFill>
                  <a:srgbClr val="595959"/>
                </a:solidFill>
                <a:latin typeface="Oswald" pitchFamily="2" charset="77"/>
              </a:rPr>
              <a:t> Heart/Small Intestine: bitter flavor, summer foods</a:t>
            </a:r>
          </a:p>
          <a:p>
            <a:endParaRPr lang="en-US" sz="1275" dirty="0">
              <a:solidFill>
                <a:srgbClr val="595959"/>
              </a:solidFill>
            </a:endParaRPr>
          </a:p>
        </p:txBody>
      </p:sp>
    </p:spTree>
    <p:extLst>
      <p:ext uri="{BB962C8B-B14F-4D97-AF65-F5344CB8AC3E}">
        <p14:creationId xmlns:p14="http://schemas.microsoft.com/office/powerpoint/2010/main" val="2335950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B2A7B9-C3FF-82A0-2B48-BDF4C279B43F}"/>
            </a:ext>
          </a:extLst>
        </p:cNvPr>
        <p:cNvGrpSpPr/>
        <p:nvPr/>
      </p:nvGrpSpPr>
      <p:grpSpPr>
        <a:xfrm>
          <a:off x="0" y="0"/>
          <a:ext cx="0" cy="0"/>
          <a:chOff x="0" y="0"/>
          <a:chExt cx="0" cy="0"/>
        </a:xfrm>
      </p:grpSpPr>
      <p:pic>
        <p:nvPicPr>
          <p:cNvPr id="11" name="Picture Placeholder 4" descr="A diagram of different chinese characters&#10;&#10;Description automatically generated with medium confidence">
            <a:extLst>
              <a:ext uri="{FF2B5EF4-FFF2-40B4-BE49-F238E27FC236}">
                <a16:creationId xmlns:a16="http://schemas.microsoft.com/office/drawing/2014/main" id="{543FC529-6CBC-04CF-0EC7-A9C88E16687A}"/>
              </a:ext>
            </a:extLst>
          </p:cNvPr>
          <p:cNvPicPr>
            <a:picLocks noChangeAspect="1"/>
          </p:cNvPicPr>
          <p:nvPr/>
        </p:nvPicPr>
        <p:blipFill>
          <a:blip r:embed="rId2">
            <a:extLst>
              <a:ext uri="{837473B0-CC2E-450A-ABE3-18F120FF3D39}">
                <a1611:picAttrSrcUrl xmlns:a1611="http://schemas.microsoft.com/office/drawing/2016/11/main" r:id="rId3"/>
              </a:ext>
            </a:extLst>
          </a:blip>
          <a:srcRect t="20483" r="1" b="33589"/>
          <a:stretch/>
        </p:blipFill>
        <p:spPr>
          <a:xfrm>
            <a:off x="348553" y="248019"/>
            <a:ext cx="7681103" cy="3527811"/>
          </a:xfrm>
          <a:prstGeom prst="rect">
            <a:avLst/>
          </a:prstGeom>
          <a:noFill/>
          <a:ln>
            <a:noFill/>
          </a:ln>
        </p:spPr>
      </p:pic>
      <p:sp>
        <p:nvSpPr>
          <p:cNvPr id="24" name="TextBox 23">
            <a:extLst>
              <a:ext uri="{FF2B5EF4-FFF2-40B4-BE49-F238E27FC236}">
                <a16:creationId xmlns:a16="http://schemas.microsoft.com/office/drawing/2014/main" id="{A9CAB85F-E1DC-7F93-5D62-BC9A82C07876}"/>
              </a:ext>
            </a:extLst>
          </p:cNvPr>
          <p:cNvSpPr txBox="1"/>
          <p:nvPr/>
        </p:nvSpPr>
        <p:spPr>
          <a:xfrm>
            <a:off x="2204710" y="1761243"/>
            <a:ext cx="4572000" cy="2139047"/>
          </a:xfrm>
          <a:prstGeom prst="rect">
            <a:avLst/>
          </a:prstGeom>
          <a:noFill/>
        </p:spPr>
        <p:txBody>
          <a:bodyPr wrap="square">
            <a:spAutoFit/>
          </a:bodyPr>
          <a:lstStyle/>
          <a:p>
            <a:pPr marL="0" lvl="0" indent="0" algn="ctr" rtl="0">
              <a:spcBef>
                <a:spcPts val="0"/>
              </a:spcBef>
              <a:spcAft>
                <a:spcPts val="600"/>
              </a:spcAft>
              <a:buNone/>
            </a:pPr>
            <a:br>
              <a:rPr lang="en-US" sz="2800" b="1" dirty="0">
                <a:latin typeface="Oswald" pitchFamily="2" charset="77"/>
              </a:rPr>
            </a:br>
            <a:endParaRPr lang="en-US" sz="2800" b="1">
              <a:latin typeface="Oswald" pitchFamily="2" charset="77"/>
            </a:endParaRPr>
          </a:p>
          <a:p>
            <a:pPr marL="0" lvl="0" indent="0" algn="ctr" rtl="0">
              <a:spcBef>
                <a:spcPts val="0"/>
              </a:spcBef>
              <a:spcAft>
                <a:spcPts val="600"/>
              </a:spcAft>
              <a:buNone/>
            </a:pPr>
            <a:br>
              <a:rPr lang="ja-JP" altLang="en-US" sz="3600" b="1">
                <a:solidFill>
                  <a:srgbClr val="514138"/>
                </a:solidFill>
                <a:latin typeface="Oswald" pitchFamily="2" charset="77"/>
              </a:rPr>
            </a:br>
            <a:endParaRPr lang="en-US" sz="3600" b="1">
              <a:latin typeface="Oswald" pitchFamily="2" charset="77"/>
            </a:endParaRPr>
          </a:p>
        </p:txBody>
      </p:sp>
      <p:sp>
        <p:nvSpPr>
          <p:cNvPr id="29" name="Title 1">
            <a:extLst>
              <a:ext uri="{FF2B5EF4-FFF2-40B4-BE49-F238E27FC236}">
                <a16:creationId xmlns:a16="http://schemas.microsoft.com/office/drawing/2014/main" id="{3B1F8B4C-4E9F-18F0-1A93-622A1B9567D7}"/>
              </a:ext>
            </a:extLst>
          </p:cNvPr>
          <p:cNvSpPr>
            <a:spLocks noGrp="1"/>
          </p:cNvSpPr>
          <p:nvPr>
            <p:ph type="title"/>
          </p:nvPr>
        </p:nvSpPr>
        <p:spPr>
          <a:xfrm>
            <a:off x="1177559" y="4209681"/>
            <a:ext cx="7682961" cy="685800"/>
          </a:xfrm>
        </p:spPr>
        <p:txBody>
          <a:bodyPr/>
          <a:lstStyle/>
          <a:p>
            <a:r>
              <a:rPr lang="en-US" sz="2800" dirty="0">
                <a:solidFill>
                  <a:schemeClr val="bg2"/>
                </a:solidFill>
                <a:latin typeface="Oswald" pitchFamily="2" charset="77"/>
              </a:rPr>
              <a:t>PUTTING IT ALL TOGETHER: FIVE ELEMENTS</a:t>
            </a:r>
            <a:br>
              <a:rPr lang="en-US" sz="6600" dirty="0">
                <a:solidFill>
                  <a:schemeClr val="bg2"/>
                </a:solidFill>
                <a:latin typeface="Oswald" pitchFamily="2" charset="77"/>
              </a:rPr>
            </a:br>
            <a:endParaRPr lang="en-US" dirty="0">
              <a:solidFill>
                <a:schemeClr val="bg2"/>
              </a:solidFill>
            </a:endParaRPr>
          </a:p>
        </p:txBody>
      </p:sp>
    </p:spTree>
    <p:extLst>
      <p:ext uri="{BB962C8B-B14F-4D97-AF65-F5344CB8AC3E}">
        <p14:creationId xmlns:p14="http://schemas.microsoft.com/office/powerpoint/2010/main" val="1229427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23DF0-0A30-AF20-EA4D-325387BA6EDC}"/>
            </a:ext>
          </a:extLst>
        </p:cNvPr>
        <p:cNvGrpSpPr/>
        <p:nvPr/>
      </p:nvGrpSpPr>
      <p:grpSpPr>
        <a:xfrm>
          <a:off x="0" y="0"/>
          <a:ext cx="0" cy="0"/>
          <a:chOff x="0" y="0"/>
          <a:chExt cx="0" cy="0"/>
        </a:xfrm>
      </p:grpSpPr>
      <p:pic>
        <p:nvPicPr>
          <p:cNvPr id="19" name="Picture 18" descr="A group of different kinds of herbs&#10;&#10;Description automatically generated">
            <a:extLst>
              <a:ext uri="{FF2B5EF4-FFF2-40B4-BE49-F238E27FC236}">
                <a16:creationId xmlns:a16="http://schemas.microsoft.com/office/drawing/2014/main" id="{DB1056D0-F39F-0CA2-7653-CBBFFA852D7E}"/>
              </a:ext>
            </a:extLst>
          </p:cNvPr>
          <p:cNvPicPr>
            <a:picLocks noChangeAspect="1"/>
          </p:cNvPicPr>
          <p:nvPr/>
        </p:nvPicPr>
        <p:blipFill>
          <a:blip r:embed="rId2">
            <a:extLst>
              <a:ext uri="{837473B0-CC2E-450A-ABE3-18F120FF3D39}">
                <a1611:picAttrSrcUrl xmlns:a1611="http://schemas.microsoft.com/office/drawing/2016/11/main" r:id="rId3"/>
              </a:ext>
            </a:extLst>
          </a:blip>
          <a:srcRect t="12754" b="2977"/>
          <a:stretch/>
        </p:blipFill>
        <p:spPr>
          <a:xfrm>
            <a:off x="20" y="10"/>
            <a:ext cx="9143980" cy="5143490"/>
          </a:xfrm>
          <a:prstGeom prst="rect">
            <a:avLst/>
          </a:prstGeom>
          <a:noFill/>
        </p:spPr>
      </p:pic>
      <p:grpSp>
        <p:nvGrpSpPr>
          <p:cNvPr id="20" name="Google Shape;351;p47">
            <a:extLst>
              <a:ext uri="{FF2B5EF4-FFF2-40B4-BE49-F238E27FC236}">
                <a16:creationId xmlns:a16="http://schemas.microsoft.com/office/drawing/2014/main" id="{3A33736C-85EC-DD6B-121A-F41713C7E755}"/>
              </a:ext>
            </a:extLst>
          </p:cNvPr>
          <p:cNvGrpSpPr/>
          <p:nvPr/>
        </p:nvGrpSpPr>
        <p:grpSpPr>
          <a:xfrm>
            <a:off x="1455470" y="1042350"/>
            <a:ext cx="6070500" cy="3058800"/>
            <a:chOff x="1536750" y="1042350"/>
            <a:chExt cx="6070500" cy="3058800"/>
          </a:xfrm>
        </p:grpSpPr>
        <p:sp>
          <p:nvSpPr>
            <p:cNvPr id="21" name="Google Shape;352;p47">
              <a:extLst>
                <a:ext uri="{FF2B5EF4-FFF2-40B4-BE49-F238E27FC236}">
                  <a16:creationId xmlns:a16="http://schemas.microsoft.com/office/drawing/2014/main" id="{F6FC1A4A-484F-9B8E-DEA5-2D6E0E47257E}"/>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3;p47">
              <a:extLst>
                <a:ext uri="{FF2B5EF4-FFF2-40B4-BE49-F238E27FC236}">
                  <a16:creationId xmlns:a16="http://schemas.microsoft.com/office/drawing/2014/main" id="{E1C151F6-6E56-E473-9AAC-E393D61B1AD5}"/>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7E3983A3-39D7-D3C2-6C51-B6825D225DCE}"/>
              </a:ext>
            </a:extLst>
          </p:cNvPr>
          <p:cNvSpPr txBox="1"/>
          <p:nvPr/>
        </p:nvSpPr>
        <p:spPr>
          <a:xfrm>
            <a:off x="2204710" y="1707495"/>
            <a:ext cx="4572000" cy="2739211"/>
          </a:xfrm>
          <a:prstGeom prst="rect">
            <a:avLst/>
          </a:prstGeom>
          <a:noFill/>
        </p:spPr>
        <p:txBody>
          <a:bodyPr wrap="square">
            <a:spAutoFit/>
          </a:bodyPr>
          <a:lstStyle/>
          <a:p>
            <a:pPr marL="0" lvl="0" indent="0" algn="ctr" rtl="0">
              <a:spcBef>
                <a:spcPts val="0"/>
              </a:spcBef>
              <a:spcAft>
                <a:spcPts val="0"/>
              </a:spcAft>
              <a:buNone/>
            </a:pPr>
            <a:br>
              <a:rPr lang="en-US" sz="2800" b="1" dirty="0">
                <a:latin typeface="Oswald" pitchFamily="2" charset="77"/>
              </a:rPr>
            </a:br>
            <a:r>
              <a:rPr lang="en-US" sz="3600" b="1" dirty="0">
                <a:latin typeface="Oswald" pitchFamily="2" charset="77"/>
              </a:rPr>
              <a:t>TCM HERBALISM</a:t>
            </a:r>
          </a:p>
          <a:p>
            <a:pPr marL="0" lvl="0" indent="0" algn="ctr" rtl="0">
              <a:spcBef>
                <a:spcPts val="0"/>
              </a:spcBef>
              <a:spcAft>
                <a:spcPts val="0"/>
              </a:spcAft>
              <a:buNone/>
            </a:pPr>
            <a:r>
              <a:rPr lang="ja-JP" altLang="en-US" sz="3600" b="1">
                <a:latin typeface="Oswald" pitchFamily="2" charset="77"/>
              </a:rPr>
              <a:t>中草药</a:t>
            </a:r>
            <a:br>
              <a:rPr lang="en-US" sz="3600" b="1" dirty="0">
                <a:latin typeface="Oswald" pitchFamily="2" charset="77"/>
              </a:rPr>
            </a:br>
            <a:br>
              <a:rPr lang="ja-JP" altLang="en-US" sz="3600" b="1">
                <a:solidFill>
                  <a:srgbClr val="514138"/>
                </a:solidFill>
                <a:latin typeface="Oswald" pitchFamily="2" charset="77"/>
              </a:rPr>
            </a:br>
            <a:endParaRPr lang="en-US" sz="3600" b="1" dirty="0">
              <a:latin typeface="Oswald" pitchFamily="2" charset="77"/>
            </a:endParaRPr>
          </a:p>
        </p:txBody>
      </p:sp>
    </p:spTree>
    <p:extLst>
      <p:ext uri="{BB962C8B-B14F-4D97-AF65-F5344CB8AC3E}">
        <p14:creationId xmlns:p14="http://schemas.microsoft.com/office/powerpoint/2010/main" val="2531169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2DA9-C652-E445-DF97-AD7F48F31111}"/>
              </a:ext>
            </a:extLst>
          </p:cNvPr>
          <p:cNvSpPr>
            <a:spLocks noGrp="1"/>
          </p:cNvSpPr>
          <p:nvPr>
            <p:ph type="title"/>
          </p:nvPr>
        </p:nvSpPr>
        <p:spPr>
          <a:xfrm>
            <a:off x="657519" y="-149892"/>
            <a:ext cx="6331677" cy="1212152"/>
          </a:xfrm>
        </p:spPr>
        <p:txBody>
          <a:bodyPr anchor="b">
            <a:normAutofit/>
          </a:bodyPr>
          <a:lstStyle/>
          <a:p>
            <a:r>
              <a:rPr lang="en-US" sz="3200" dirty="0">
                <a:solidFill>
                  <a:schemeClr val="bg2"/>
                </a:solidFill>
                <a:latin typeface="Oswald" pitchFamily="2" charset="77"/>
              </a:rPr>
              <a:t>TCM Food Therapy vs TCM Herbalism</a:t>
            </a:r>
          </a:p>
        </p:txBody>
      </p:sp>
      <p:sp>
        <p:nvSpPr>
          <p:cNvPr id="3" name="Content Placeholder 2">
            <a:extLst>
              <a:ext uri="{FF2B5EF4-FFF2-40B4-BE49-F238E27FC236}">
                <a16:creationId xmlns:a16="http://schemas.microsoft.com/office/drawing/2014/main" id="{274D040D-B4C8-EF10-97A9-5C82A0AD63C2}"/>
              </a:ext>
            </a:extLst>
          </p:cNvPr>
          <p:cNvSpPr>
            <a:spLocks noGrp="1"/>
          </p:cNvSpPr>
          <p:nvPr>
            <p:ph idx="1"/>
          </p:nvPr>
        </p:nvSpPr>
        <p:spPr>
          <a:xfrm>
            <a:off x="582702" y="1436565"/>
            <a:ext cx="4876588" cy="2585874"/>
          </a:xfrm>
        </p:spPr>
        <p:txBody>
          <a:bodyPr anchor="t">
            <a:normAutofit fontScale="25000" lnSpcReduction="20000"/>
          </a:bodyPr>
          <a:lstStyle/>
          <a:p>
            <a:pPr>
              <a:buFont typeface="Arial" panose="020B0604020202020204" pitchFamily="34" charset="0"/>
              <a:buChar char="•"/>
            </a:pPr>
            <a:r>
              <a:rPr lang="en-US" sz="6400" dirty="0">
                <a:latin typeface="Oswald" pitchFamily="2" charset="77"/>
              </a:rPr>
              <a:t>TCM Food Therapy is </a:t>
            </a:r>
            <a:r>
              <a:rPr lang="en-US" sz="6400" u="sng" dirty="0">
                <a:latin typeface="Oswald" pitchFamily="2" charset="77"/>
              </a:rPr>
              <a:t>not</a:t>
            </a:r>
            <a:r>
              <a:rPr lang="en-US" sz="6400" dirty="0">
                <a:latin typeface="Oswald" pitchFamily="2" charset="77"/>
              </a:rPr>
              <a:t> the same as TCM herbalism.</a:t>
            </a:r>
          </a:p>
          <a:p>
            <a:pPr>
              <a:buFont typeface="Arial" panose="020B0604020202020204" pitchFamily="34" charset="0"/>
              <a:buChar char="•"/>
            </a:pPr>
            <a:r>
              <a:rPr lang="en-US" sz="6400" dirty="0">
                <a:latin typeface="Oswald" pitchFamily="2" charset="77"/>
              </a:rPr>
              <a:t>TCM herbalism focuses on potent herbal decoctions vs. long-term, diet-based approach.</a:t>
            </a:r>
          </a:p>
          <a:p>
            <a:pPr>
              <a:buFont typeface="Arial" panose="020B0604020202020204" pitchFamily="34" charset="0"/>
              <a:buChar char="•"/>
            </a:pPr>
            <a:r>
              <a:rPr lang="en-US" sz="6400" dirty="0">
                <a:latin typeface="Oswald" pitchFamily="2" charset="77"/>
              </a:rPr>
              <a:t>Think -  herbal decoctions as “pharmaceutical drug” and food therapy as “superfoods,” </a:t>
            </a:r>
          </a:p>
          <a:p>
            <a:pPr>
              <a:buFont typeface="Arial" panose="020B0604020202020204" pitchFamily="34" charset="0"/>
              <a:buChar char="•"/>
            </a:pPr>
            <a:r>
              <a:rPr lang="en-US" sz="6400" dirty="0">
                <a:latin typeface="Oswald" pitchFamily="2" charset="77"/>
              </a:rPr>
              <a:t>Similarities: use of 111 herbs (</a:t>
            </a:r>
            <a:r>
              <a:rPr lang="ja-JP" altLang="en-US" sz="6400">
                <a:latin typeface="Oswald" pitchFamily="2" charset="77"/>
              </a:rPr>
              <a:t>药食同源 </a:t>
            </a:r>
            <a:r>
              <a:rPr lang="en-US" sz="6400" dirty="0">
                <a:latin typeface="Oswald" pitchFamily="2" charset="77"/>
              </a:rPr>
              <a:t>food-medicine herbs), principles of combination and preparation method</a:t>
            </a:r>
          </a:p>
          <a:p>
            <a:pPr>
              <a:buFont typeface="Arial" panose="020B0604020202020204" pitchFamily="34" charset="0"/>
              <a:buChar char="•"/>
            </a:pPr>
            <a:r>
              <a:rPr lang="en-US" sz="6400" dirty="0">
                <a:latin typeface="Oswald" pitchFamily="2" charset="77"/>
              </a:rPr>
              <a:t>Ex:  chrysanthemum, ginger, hemp seed are food-medicinal herbs that are used in both areas</a:t>
            </a:r>
          </a:p>
          <a:p>
            <a:pPr>
              <a:buFont typeface="Arial" panose="020B0604020202020204" pitchFamily="34" charset="0"/>
              <a:buChar char="•"/>
            </a:pPr>
            <a:r>
              <a:rPr lang="en-US" sz="6400" dirty="0">
                <a:latin typeface="Oswald" pitchFamily="2" charset="77"/>
              </a:rPr>
              <a:t>Ex: Curcumin – dosing of food vs medicine (potential CYP450 inhibitor, increasing effect of Taxotere)</a:t>
            </a:r>
          </a:p>
          <a:p>
            <a:pPr>
              <a:buFont typeface="Arial" panose="020B0604020202020204" pitchFamily="34" charset="0"/>
              <a:buChar char="•"/>
            </a:pPr>
            <a:r>
              <a:rPr lang="en-US" sz="6400" dirty="0">
                <a:latin typeface="Oswald" pitchFamily="2" charset="77"/>
              </a:rPr>
              <a:t>Many herbals are also made of food (ex: bao he wan).</a:t>
            </a:r>
          </a:p>
          <a:p>
            <a:pPr>
              <a:buFont typeface="Arial" panose="020B0604020202020204" pitchFamily="34" charset="0"/>
              <a:buChar char="•"/>
            </a:pPr>
            <a:r>
              <a:rPr lang="en-US" sz="6400" dirty="0">
                <a:latin typeface="Oswald" pitchFamily="2" charset="77"/>
              </a:rPr>
              <a:t>Think of TCM dietary and herbalism as a continuum? </a:t>
            </a:r>
          </a:p>
          <a:p>
            <a:endParaRPr lang="en-US" sz="1050" dirty="0"/>
          </a:p>
        </p:txBody>
      </p:sp>
      <p:pic>
        <p:nvPicPr>
          <p:cNvPr id="7170" name="Picture 2" descr="9 Most Popular Chinese Flower Tea">
            <a:extLst>
              <a:ext uri="{FF2B5EF4-FFF2-40B4-BE49-F238E27FC236}">
                <a16:creationId xmlns:a16="http://schemas.microsoft.com/office/drawing/2014/main" id="{0EA99EC2-FFA2-B262-FA5B-5D4FA7B1E0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34108" y="1436565"/>
            <a:ext cx="3027190" cy="221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9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receipt, screenshot, number&#10;&#10;Description automatically generated">
            <a:extLst>
              <a:ext uri="{FF2B5EF4-FFF2-40B4-BE49-F238E27FC236}">
                <a16:creationId xmlns:a16="http://schemas.microsoft.com/office/drawing/2014/main" id="{689C2147-EC26-2302-9E2B-2F9169E2C76E}"/>
              </a:ext>
            </a:extLst>
          </p:cNvPr>
          <p:cNvPicPr>
            <a:picLocks noChangeAspect="1"/>
          </p:cNvPicPr>
          <p:nvPr/>
        </p:nvPicPr>
        <p:blipFill rotWithShape="1">
          <a:blip r:embed="rId3"/>
          <a:srcRect r="7555"/>
          <a:stretch/>
        </p:blipFill>
        <p:spPr>
          <a:xfrm>
            <a:off x="0" y="0"/>
            <a:ext cx="9144023" cy="5143501"/>
          </a:xfrm>
          <a:prstGeom prst="rect">
            <a:avLst/>
          </a:prstGeom>
        </p:spPr>
      </p:pic>
      <p:sp>
        <p:nvSpPr>
          <p:cNvPr id="2" name="TextBox 1">
            <a:extLst>
              <a:ext uri="{FF2B5EF4-FFF2-40B4-BE49-F238E27FC236}">
                <a16:creationId xmlns:a16="http://schemas.microsoft.com/office/drawing/2014/main" id="{A8AB5279-A4D9-3C69-24B2-FBBFB1EB2727}"/>
              </a:ext>
            </a:extLst>
          </p:cNvPr>
          <p:cNvSpPr txBox="1"/>
          <p:nvPr/>
        </p:nvSpPr>
        <p:spPr>
          <a:xfrm>
            <a:off x="396240" y="4561840"/>
            <a:ext cx="1101584" cy="261610"/>
          </a:xfrm>
          <a:prstGeom prst="rect">
            <a:avLst/>
          </a:prstGeom>
          <a:solidFill>
            <a:schemeClr val="tx1"/>
          </a:solidFill>
        </p:spPr>
        <p:txBody>
          <a:bodyPr wrap="none" rtlCol="0">
            <a:spAutoFit/>
          </a:bodyPr>
          <a:lstStyle/>
          <a:p>
            <a:r>
              <a:rPr lang="en-US" sz="1100" dirty="0"/>
              <a:t>Hou et al 2023</a:t>
            </a:r>
          </a:p>
        </p:txBody>
      </p:sp>
    </p:spTree>
    <p:extLst>
      <p:ext uri="{BB962C8B-B14F-4D97-AF65-F5344CB8AC3E}">
        <p14:creationId xmlns:p14="http://schemas.microsoft.com/office/powerpoint/2010/main" val="101676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0"/>
          <p:cNvPicPr preferRelativeResize="0"/>
          <p:nvPr/>
        </p:nvPicPr>
        <p:blipFill rotWithShape="1">
          <a:blip r:embed="rId3">
            <a:alphaModFix/>
          </a:blip>
          <a:srcRect l="36216" t="980"/>
          <a:stretch/>
        </p:blipFill>
        <p:spPr>
          <a:xfrm>
            <a:off x="4802590" y="0"/>
            <a:ext cx="4341411" cy="5143500"/>
          </a:xfrm>
          <a:prstGeom prst="rect">
            <a:avLst/>
          </a:prstGeom>
          <a:noFill/>
          <a:ln>
            <a:noFill/>
          </a:ln>
        </p:spPr>
      </p:pic>
      <p:sp>
        <p:nvSpPr>
          <p:cNvPr id="266" name="Google Shape;266;p40"/>
          <p:cNvSpPr txBox="1">
            <a:spLocks noGrp="1"/>
          </p:cNvSpPr>
          <p:nvPr>
            <p:ph type="title"/>
          </p:nvPr>
        </p:nvSpPr>
        <p:spPr>
          <a:xfrm>
            <a:off x="720000" y="742233"/>
            <a:ext cx="3621412" cy="5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Agenda</a:t>
            </a:r>
            <a:endParaRPr sz="2800" dirty="0"/>
          </a:p>
        </p:txBody>
      </p:sp>
      <p:sp>
        <p:nvSpPr>
          <p:cNvPr id="267" name="Google Shape;267;p40"/>
          <p:cNvSpPr txBox="1">
            <a:spLocks noGrp="1"/>
          </p:cNvSpPr>
          <p:nvPr>
            <p:ph type="body" idx="1"/>
          </p:nvPr>
        </p:nvSpPr>
        <p:spPr>
          <a:xfrm>
            <a:off x="720000" y="1462050"/>
            <a:ext cx="3438532" cy="1109700"/>
          </a:xfrm>
          <a:prstGeom prst="rect">
            <a:avLst/>
          </a:prstGeom>
        </p:spPr>
        <p:txBody>
          <a:bodyPr spcFirstLastPara="1" wrap="square" lIns="91425" tIns="91425" rIns="91425" bIns="91425" anchor="t" anchorCtr="0">
            <a:noAutofit/>
          </a:bodyPr>
          <a:lstStyle/>
          <a:p>
            <a:pPr marL="285750" indent="-285750">
              <a:spcAft>
                <a:spcPts val="1600"/>
              </a:spcAft>
              <a:buFont typeface="Arial" panose="020B0604020202020204" pitchFamily="34" charset="0"/>
              <a:buChar char="•"/>
            </a:pPr>
            <a:r>
              <a:rPr lang="en-US" sz="1400" dirty="0">
                <a:latin typeface="Oswald" pitchFamily="2" charset="77"/>
              </a:rPr>
              <a:t>Introduce principles of TCM dietary and herbal therapy and apply to clinical practice </a:t>
            </a:r>
          </a:p>
          <a:p>
            <a:pPr marL="285750" indent="-285750">
              <a:spcAft>
                <a:spcPts val="1600"/>
              </a:spcAft>
              <a:buFont typeface="Arial" panose="020B0604020202020204" pitchFamily="34" charset="0"/>
              <a:buChar char="•"/>
            </a:pPr>
            <a:r>
              <a:rPr lang="en-US" sz="1400" dirty="0">
                <a:latin typeface="Oswald" pitchFamily="2" charset="77"/>
              </a:rPr>
              <a:t>Describe Bao He Wan Formula’s Role in GI cancer and oncology treatment side effects </a:t>
            </a:r>
          </a:p>
          <a:p>
            <a:pPr marL="285750" indent="-285750">
              <a:spcAft>
                <a:spcPts val="1600"/>
              </a:spcAft>
              <a:buFont typeface="Arial" panose="020B0604020202020204" pitchFamily="34" charset="0"/>
              <a:buChar char="•"/>
            </a:pPr>
            <a:r>
              <a:rPr lang="en-US" sz="1400" dirty="0">
                <a:latin typeface="Oswald" pitchFamily="2" charset="77"/>
              </a:rPr>
              <a:t>Discuss the current research and clinical application of the traditional formula Huang Qing Tang </a:t>
            </a:r>
          </a:p>
          <a:p>
            <a:pPr marL="285750" indent="-285750">
              <a:spcAft>
                <a:spcPts val="1600"/>
              </a:spcAft>
              <a:buFont typeface="Arial" panose="020B0604020202020204" pitchFamily="34" charset="0"/>
              <a:buChar char="•"/>
            </a:pPr>
            <a:r>
              <a:rPr lang="en-US" sz="1400" dirty="0">
                <a:latin typeface="Oswald" pitchFamily="2" charset="77"/>
              </a:rPr>
              <a:t>Discuss proper use of herbal formulas and provide resources for further education. </a:t>
            </a:r>
          </a:p>
          <a:p>
            <a:pPr marL="285750" indent="-285750">
              <a:spcAft>
                <a:spcPts val="1600"/>
              </a:spcAft>
              <a:buFont typeface="Arial" panose="020B0604020202020204" pitchFamily="34" charset="0"/>
              <a:buChar char="•"/>
            </a:pPr>
            <a:r>
              <a:rPr lang="en-US" sz="1400" dirty="0">
                <a:latin typeface="Oswald" pitchFamily="2" charset="77"/>
              </a:rPr>
              <a:t>Herbal Therapy Illustration Table</a:t>
            </a:r>
            <a:r>
              <a:rPr lang="en-US" sz="1400" dirty="0"/>
              <a:t> </a:t>
            </a:r>
          </a:p>
          <a:p>
            <a:pPr marL="0" indent="0">
              <a:spcAft>
                <a:spcPts val="1600"/>
              </a:spcAft>
              <a:buNone/>
            </a:pPr>
            <a:endParaRPr lang="en-US" sz="1400" dirty="0"/>
          </a:p>
          <a:p>
            <a:pPr marL="0" lvl="0" indent="0" algn="l" rtl="0">
              <a:spcBef>
                <a:spcPts val="0"/>
              </a:spcBef>
              <a:spcAft>
                <a:spcPts val="160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4A1B-9351-E04A-A526-8D7856F9D334}"/>
              </a:ext>
            </a:extLst>
          </p:cNvPr>
          <p:cNvSpPr>
            <a:spLocks noGrp="1"/>
          </p:cNvSpPr>
          <p:nvPr>
            <p:ph type="title"/>
          </p:nvPr>
        </p:nvSpPr>
        <p:spPr>
          <a:xfrm>
            <a:off x="743448" y="0"/>
            <a:ext cx="4483453" cy="1249876"/>
          </a:xfrm>
        </p:spPr>
        <p:txBody>
          <a:bodyPr spcFirstLastPara="1" vert="horz" wrap="square" lIns="68580" tIns="34290" rIns="68580" bIns="34290" rtlCol="0" anchor="b" anchorCtr="0">
            <a:normAutofit/>
          </a:bodyPr>
          <a:lstStyle/>
          <a:p>
            <a:pPr algn="ctr"/>
            <a:r>
              <a:rPr lang="en-US" sz="3200" dirty="0">
                <a:solidFill>
                  <a:schemeClr val="bg2"/>
                </a:solidFill>
                <a:latin typeface="Oswald" pitchFamily="2" charset="77"/>
                <a:cs typeface="+mj-cs"/>
              </a:rPr>
              <a:t>TCM Herbal Formulas</a:t>
            </a:r>
          </a:p>
        </p:txBody>
      </p:sp>
      <p:sp>
        <p:nvSpPr>
          <p:cNvPr id="3" name="Content Placeholder 2">
            <a:extLst>
              <a:ext uri="{FF2B5EF4-FFF2-40B4-BE49-F238E27FC236}">
                <a16:creationId xmlns:a16="http://schemas.microsoft.com/office/drawing/2014/main" id="{F7EE8186-5DB6-514D-ACAD-D759D9BA09E4}"/>
              </a:ext>
            </a:extLst>
          </p:cNvPr>
          <p:cNvSpPr>
            <a:spLocks noGrp="1"/>
          </p:cNvSpPr>
          <p:nvPr>
            <p:ph sz="quarter" idx="11"/>
          </p:nvPr>
        </p:nvSpPr>
        <p:spPr>
          <a:xfrm>
            <a:off x="846813" y="1758594"/>
            <a:ext cx="4483454" cy="2507060"/>
          </a:xfrm>
        </p:spPr>
        <p:txBody>
          <a:bodyPr spcFirstLastPara="1" vert="horz" wrap="square" lIns="0" tIns="34290" rIns="0" bIns="34290" rtlCol="0" anchor="t" anchorCtr="0">
            <a:normAutofit fontScale="25000" lnSpcReduction="20000"/>
          </a:bodyPr>
          <a:lstStyle/>
          <a:p>
            <a:pPr defTabSz="685800">
              <a:lnSpc>
                <a:spcPct val="90000"/>
              </a:lnSpc>
              <a:buFont typeface="Calibri" panose="020F0502020204030204" pitchFamily="34" charset="0"/>
            </a:pPr>
            <a:r>
              <a:rPr lang="en-US" sz="7200" b="0" dirty="0">
                <a:solidFill>
                  <a:schemeClr val="bg2"/>
                </a:solidFill>
                <a:latin typeface="Oswald" pitchFamily="2" charset="77"/>
                <a:cs typeface="+mn-cs"/>
              </a:rPr>
              <a:t>Mood: Xiao Yao San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Fatigue: Sheng Mai San/Bu Zhong Yi Qi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Insomnia: </a:t>
            </a:r>
            <a:r>
              <a:rPr lang="en-US" sz="7200" b="0" dirty="0" err="1">
                <a:solidFill>
                  <a:schemeClr val="bg2"/>
                </a:solidFill>
                <a:latin typeface="Oswald" pitchFamily="2" charset="77"/>
                <a:cs typeface="+mn-cs"/>
              </a:rPr>
              <a:t>Suan</a:t>
            </a:r>
            <a:r>
              <a:rPr lang="en-US" sz="7200" b="0" dirty="0">
                <a:solidFill>
                  <a:schemeClr val="bg2"/>
                </a:solidFill>
                <a:latin typeface="Oswald" pitchFamily="2" charset="77"/>
                <a:cs typeface="+mn-cs"/>
              </a:rPr>
              <a:t> </a:t>
            </a:r>
            <a:r>
              <a:rPr lang="en-US" sz="7200" b="0" dirty="0" err="1">
                <a:solidFill>
                  <a:schemeClr val="bg2"/>
                </a:solidFill>
                <a:latin typeface="Oswald" pitchFamily="2" charset="77"/>
                <a:cs typeface="+mn-cs"/>
              </a:rPr>
              <a:t>Zao</a:t>
            </a:r>
            <a:r>
              <a:rPr lang="en-US" sz="7200" b="0" dirty="0">
                <a:solidFill>
                  <a:schemeClr val="bg2"/>
                </a:solidFill>
                <a:latin typeface="Oswald" pitchFamily="2" charset="77"/>
                <a:cs typeface="+mn-cs"/>
              </a:rPr>
              <a:t> Ren Tang/Tian Wang Bu Xin Dan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GI: Bao He Wan/Ban Xia Xie Xin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Myelosuppression: Dang Gui Bu Xue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Hot flash: Zhi Bai Di Huang Wan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Dizziness: Ling Gui Zhu Gan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Constipation: Ma Zi Ren Wan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Diarrhea: Sheng Ling Bai Zhu San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Cough: Zhi Sou San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Immunity: Yu Ping Feng San</a:t>
            </a:r>
          </a:p>
          <a:p>
            <a:pPr defTabSz="685800">
              <a:lnSpc>
                <a:spcPct val="90000"/>
              </a:lnSpc>
              <a:buFont typeface="Calibri" panose="020F0502020204030204" pitchFamily="34" charset="0"/>
            </a:pPr>
            <a:endParaRPr lang="en-US" sz="1275" dirty="0">
              <a:solidFill>
                <a:srgbClr val="FFFFFF"/>
              </a:solidFill>
              <a:latin typeface="+mn-lt"/>
              <a:cs typeface="+mn-cs"/>
            </a:endParaRPr>
          </a:p>
        </p:txBody>
      </p:sp>
      <p:pic>
        <p:nvPicPr>
          <p:cNvPr id="8196" name="Picture 4" descr="Schisandra Benefits, Uses &amp;amp; History: Gaia Herbs®">
            <a:extLst>
              <a:ext uri="{FF2B5EF4-FFF2-40B4-BE49-F238E27FC236}">
                <a16:creationId xmlns:a16="http://schemas.microsoft.com/office/drawing/2014/main" id="{DD201FD3-FB13-254A-8184-08BD47A7F9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3" r="25010" b="-3"/>
          <a:stretch/>
        </p:blipFill>
        <p:spPr bwMode="auto">
          <a:xfrm>
            <a:off x="5708927" y="7"/>
            <a:ext cx="3435073" cy="51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695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bg2"/>
                </a:solidFill>
              </a:rPr>
              <a:t>TCM Herbal Therapy</a:t>
            </a:r>
          </a:p>
        </p:txBody>
      </p:sp>
      <p:sp>
        <p:nvSpPr>
          <p:cNvPr id="9" name="Text Placeholder 8"/>
          <p:cNvSpPr>
            <a:spLocks noGrp="1"/>
          </p:cNvSpPr>
          <p:nvPr>
            <p:ph type="body" idx="1"/>
          </p:nvPr>
        </p:nvSpPr>
        <p:spPr/>
        <p:txBody>
          <a:bodyPr/>
          <a:lstStyle/>
          <a:p>
            <a:r>
              <a:rPr lang="en-US" b="1" dirty="0">
                <a:solidFill>
                  <a:schemeClr val="bg2"/>
                </a:solidFill>
              </a:rPr>
              <a:t>TCM</a:t>
            </a:r>
          </a:p>
        </p:txBody>
      </p:sp>
      <p:sp>
        <p:nvSpPr>
          <p:cNvPr id="10" name="Content Placeholder 9"/>
          <p:cNvSpPr>
            <a:spLocks noGrp="1"/>
          </p:cNvSpPr>
          <p:nvPr>
            <p:ph sz="half" idx="2"/>
          </p:nvPr>
        </p:nvSpPr>
        <p:spPr>
          <a:solidFill>
            <a:schemeClr val="tx1"/>
          </a:solidFill>
        </p:spPr>
        <p:txBody>
          <a:bodyPr>
            <a:normAutofit/>
          </a:bodyPr>
          <a:lstStyle/>
          <a:p>
            <a:r>
              <a:rPr lang="en-US" dirty="0"/>
              <a:t>Teas</a:t>
            </a:r>
          </a:p>
          <a:p>
            <a:pPr lvl="1">
              <a:lnSpc>
                <a:spcPct val="110000"/>
              </a:lnSpc>
              <a:spcBef>
                <a:spcPts val="0"/>
              </a:spcBef>
            </a:pPr>
            <a:r>
              <a:rPr lang="en-US" sz="1650" dirty="0"/>
              <a:t>Cook actual herbs</a:t>
            </a:r>
          </a:p>
          <a:p>
            <a:pPr lvl="1">
              <a:lnSpc>
                <a:spcPct val="110000"/>
              </a:lnSpc>
              <a:spcBef>
                <a:spcPts val="0"/>
              </a:spcBef>
            </a:pPr>
            <a:r>
              <a:rPr lang="en-US" sz="1650" dirty="0"/>
              <a:t>Granules</a:t>
            </a:r>
          </a:p>
          <a:p>
            <a:r>
              <a:rPr lang="en-US" dirty="0"/>
              <a:t>Patented tablets</a:t>
            </a:r>
          </a:p>
          <a:p>
            <a:r>
              <a:rPr lang="en-US" dirty="0"/>
              <a:t>Steam bath</a:t>
            </a:r>
          </a:p>
          <a:p>
            <a:r>
              <a:rPr lang="en-US" dirty="0"/>
              <a:t>External/topical</a:t>
            </a:r>
          </a:p>
        </p:txBody>
      </p:sp>
      <p:sp>
        <p:nvSpPr>
          <p:cNvPr id="11" name="Text Placeholder 10"/>
          <p:cNvSpPr>
            <a:spLocks noGrp="1"/>
          </p:cNvSpPr>
          <p:nvPr>
            <p:ph type="body" sz="quarter" idx="3"/>
          </p:nvPr>
        </p:nvSpPr>
        <p:spPr/>
        <p:txBody>
          <a:bodyPr/>
          <a:lstStyle/>
          <a:p>
            <a:r>
              <a:rPr lang="en-US" b="1" dirty="0">
                <a:solidFill>
                  <a:schemeClr val="bg2"/>
                </a:solidFill>
              </a:rPr>
              <a:t>Western</a:t>
            </a:r>
          </a:p>
        </p:txBody>
      </p:sp>
      <p:sp>
        <p:nvSpPr>
          <p:cNvPr id="12" name="Content Placeholder 11"/>
          <p:cNvSpPr>
            <a:spLocks noGrp="1"/>
          </p:cNvSpPr>
          <p:nvPr>
            <p:ph sz="quarter" idx="4"/>
          </p:nvPr>
        </p:nvSpPr>
        <p:spPr>
          <a:solidFill>
            <a:schemeClr val="accent1"/>
          </a:solidFill>
        </p:spPr>
        <p:txBody>
          <a:bodyPr>
            <a:normAutofit/>
          </a:bodyPr>
          <a:lstStyle/>
          <a:p>
            <a:r>
              <a:rPr lang="en-US" dirty="0"/>
              <a:t>Tinctures</a:t>
            </a:r>
          </a:p>
          <a:p>
            <a:r>
              <a:rPr lang="en-US" dirty="0"/>
              <a:t>Extractions</a:t>
            </a:r>
          </a:p>
          <a:p>
            <a:r>
              <a:rPr lang="en-US" dirty="0"/>
              <a:t>Purified single chemical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933" y="1728313"/>
            <a:ext cx="733897" cy="733897"/>
          </a:xfrm>
          <a:prstGeom prst="rect">
            <a:avLst/>
          </a:prstGeom>
        </p:spPr>
      </p:pic>
      <p:sp>
        <p:nvSpPr>
          <p:cNvPr id="6" name="AutoShape 2" descr="\\fs.eehealth.org\users\205172\Downloads\copper-mortar-pestle-chinese-herbs-900.webp"/>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213" y="1577598"/>
            <a:ext cx="646564" cy="100920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858" y="3393582"/>
            <a:ext cx="951843" cy="8281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795" y="3393582"/>
            <a:ext cx="951843" cy="866177"/>
          </a:xfrm>
          <a:prstGeom prst="rect">
            <a:avLst/>
          </a:prstGeom>
        </p:spPr>
      </p:pic>
      <p:pic>
        <p:nvPicPr>
          <p:cNvPr id="5124" name="Picture 4" descr="Healthy Snacks Malaysia - American Ginseng Root Soup（洋参须汤）">
            <a:extLst>
              <a:ext uri="{FF2B5EF4-FFF2-40B4-BE49-F238E27FC236}">
                <a16:creationId xmlns:a16="http://schemas.microsoft.com/office/drawing/2014/main" id="{2DF92E35-8809-2645-8AE2-95927BFD0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6608" y="273849"/>
            <a:ext cx="1557211" cy="103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68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a:extLst>
            <a:ext uri="{FF2B5EF4-FFF2-40B4-BE49-F238E27FC236}">
              <a16:creationId xmlns:a16="http://schemas.microsoft.com/office/drawing/2014/main" id="{65DA1279-2335-F5B7-869F-47DD8961B0FE}"/>
            </a:ext>
          </a:extLst>
        </p:cNvPr>
        <p:cNvGrpSpPr/>
        <p:nvPr/>
      </p:nvGrpSpPr>
      <p:grpSpPr>
        <a:xfrm>
          <a:off x="0" y="0"/>
          <a:ext cx="0" cy="0"/>
          <a:chOff x="0" y="0"/>
          <a:chExt cx="0" cy="0"/>
        </a:xfrm>
      </p:grpSpPr>
      <p:grpSp>
        <p:nvGrpSpPr>
          <p:cNvPr id="351" name="Google Shape;351;p47">
            <a:extLst>
              <a:ext uri="{FF2B5EF4-FFF2-40B4-BE49-F238E27FC236}">
                <a16:creationId xmlns:a16="http://schemas.microsoft.com/office/drawing/2014/main" id="{24533993-75E3-1F4D-8529-4740B6BE77D6}"/>
              </a:ext>
            </a:extLst>
          </p:cNvPr>
          <p:cNvGrpSpPr/>
          <p:nvPr/>
        </p:nvGrpSpPr>
        <p:grpSpPr>
          <a:xfrm>
            <a:off x="1739950" y="1042350"/>
            <a:ext cx="6070500" cy="3058800"/>
            <a:chOff x="1536750" y="1042350"/>
            <a:chExt cx="6070500" cy="3058800"/>
          </a:xfrm>
        </p:grpSpPr>
        <p:sp>
          <p:nvSpPr>
            <p:cNvPr id="352" name="Google Shape;352;p47">
              <a:extLst>
                <a:ext uri="{FF2B5EF4-FFF2-40B4-BE49-F238E27FC236}">
                  <a16:creationId xmlns:a16="http://schemas.microsoft.com/office/drawing/2014/main" id="{6D900B20-1E4E-CD3A-5F16-815B73351360}"/>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47">
              <a:extLst>
                <a:ext uri="{FF2B5EF4-FFF2-40B4-BE49-F238E27FC236}">
                  <a16:creationId xmlns:a16="http://schemas.microsoft.com/office/drawing/2014/main" id="{7D55B243-DD40-7C9C-AF9C-0689F33D09CF}"/>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4" name="Google Shape;354;p47">
            <a:extLst>
              <a:ext uri="{FF2B5EF4-FFF2-40B4-BE49-F238E27FC236}">
                <a16:creationId xmlns:a16="http://schemas.microsoft.com/office/drawing/2014/main" id="{7626E607-F1E0-12E6-694C-B25899733E6C}"/>
              </a:ext>
            </a:extLst>
          </p:cNvPr>
          <p:cNvSpPr txBox="1">
            <a:spLocks noGrp="1"/>
          </p:cNvSpPr>
          <p:nvPr>
            <p:ph type="title"/>
          </p:nvPr>
        </p:nvSpPr>
        <p:spPr>
          <a:xfrm>
            <a:off x="2373450" y="1605000"/>
            <a:ext cx="4397100" cy="19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latin typeface="Oswald" pitchFamily="2" charset="77"/>
              </a:rPr>
              <a:t>SEASONALITY </a:t>
            </a:r>
            <a:br>
              <a:rPr lang="en-US" sz="3600" dirty="0">
                <a:latin typeface="Oswald" pitchFamily="2" charset="77"/>
              </a:rPr>
            </a:br>
            <a:r>
              <a:rPr lang="ja-JP" altLang="en-US" sz="3600">
                <a:solidFill>
                  <a:schemeClr val="bg1"/>
                </a:solidFill>
                <a:latin typeface="Oswald" pitchFamily="2" charset="77"/>
              </a:rPr>
              <a:t>应季而食</a:t>
            </a:r>
            <a:endParaRPr sz="3600" dirty="0">
              <a:solidFill>
                <a:schemeClr val="bg1"/>
              </a:solidFill>
            </a:endParaRPr>
          </a:p>
        </p:txBody>
      </p:sp>
    </p:spTree>
    <p:extLst>
      <p:ext uri="{BB962C8B-B14F-4D97-AF65-F5344CB8AC3E}">
        <p14:creationId xmlns:p14="http://schemas.microsoft.com/office/powerpoint/2010/main" val="2089120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TCM: Food and Cooking">
            <a:extLst>
              <a:ext uri="{FF2B5EF4-FFF2-40B4-BE49-F238E27FC236}">
                <a16:creationId xmlns:a16="http://schemas.microsoft.com/office/drawing/2014/main" id="{01FEEDF4-4945-D9F5-B453-996AEEED4A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39303" y="342900"/>
            <a:ext cx="5865394"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37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different kinds of herbs&#10;&#10;Description automatically generated">
            <a:extLst>
              <a:ext uri="{FF2B5EF4-FFF2-40B4-BE49-F238E27FC236}">
                <a16:creationId xmlns:a16="http://schemas.microsoft.com/office/drawing/2014/main" id="{0891B53D-4C79-D804-D0CD-F18CD6358393}"/>
              </a:ext>
            </a:extLst>
          </p:cNvPr>
          <p:cNvPicPr>
            <a:picLocks noChangeAspect="1"/>
          </p:cNvPicPr>
          <p:nvPr/>
        </p:nvPicPr>
        <p:blipFill>
          <a:blip r:embed="rId2">
            <a:extLst>
              <a:ext uri="{837473B0-CC2E-450A-ABE3-18F120FF3D39}">
                <a1611:picAttrSrcUrl xmlns:a1611="http://schemas.microsoft.com/office/drawing/2016/11/main" r:id="rId3"/>
              </a:ext>
            </a:extLst>
          </a:blip>
          <a:srcRect t="12754" b="2977"/>
          <a:stretch/>
        </p:blipFill>
        <p:spPr>
          <a:xfrm>
            <a:off x="20" y="10"/>
            <a:ext cx="9143980" cy="5143490"/>
          </a:xfrm>
          <a:prstGeom prst="rect">
            <a:avLst/>
          </a:prstGeom>
          <a:noFill/>
        </p:spPr>
      </p:pic>
      <p:grpSp>
        <p:nvGrpSpPr>
          <p:cNvPr id="20" name="Google Shape;351;p47">
            <a:extLst>
              <a:ext uri="{FF2B5EF4-FFF2-40B4-BE49-F238E27FC236}">
                <a16:creationId xmlns:a16="http://schemas.microsoft.com/office/drawing/2014/main" id="{D00B4665-D21E-70E3-7E55-9928DF859C0A}"/>
              </a:ext>
            </a:extLst>
          </p:cNvPr>
          <p:cNvGrpSpPr/>
          <p:nvPr/>
        </p:nvGrpSpPr>
        <p:grpSpPr>
          <a:xfrm>
            <a:off x="1455470" y="1042350"/>
            <a:ext cx="6070500" cy="3058800"/>
            <a:chOff x="1536750" y="1042350"/>
            <a:chExt cx="6070500" cy="3058800"/>
          </a:xfrm>
        </p:grpSpPr>
        <p:sp>
          <p:nvSpPr>
            <p:cNvPr id="21" name="Google Shape;352;p47">
              <a:extLst>
                <a:ext uri="{FF2B5EF4-FFF2-40B4-BE49-F238E27FC236}">
                  <a16:creationId xmlns:a16="http://schemas.microsoft.com/office/drawing/2014/main" id="{D87AFA54-1D05-0186-568F-5609A83F58CE}"/>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3;p47">
              <a:extLst>
                <a:ext uri="{FF2B5EF4-FFF2-40B4-BE49-F238E27FC236}">
                  <a16:creationId xmlns:a16="http://schemas.microsoft.com/office/drawing/2014/main" id="{0FF808A2-5DB7-1ACB-8450-9D6455BAB6CC}"/>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7D53D1A8-7AC3-4B6D-AF41-692F1D9FF006}"/>
              </a:ext>
            </a:extLst>
          </p:cNvPr>
          <p:cNvSpPr txBox="1"/>
          <p:nvPr/>
        </p:nvSpPr>
        <p:spPr>
          <a:xfrm>
            <a:off x="2125197" y="1691592"/>
            <a:ext cx="4572000" cy="2031325"/>
          </a:xfrm>
          <a:prstGeom prst="rect">
            <a:avLst/>
          </a:prstGeom>
          <a:noFill/>
        </p:spPr>
        <p:txBody>
          <a:bodyPr wrap="square">
            <a:spAutoFit/>
          </a:bodyPr>
          <a:lstStyle/>
          <a:p>
            <a:pPr marL="0" lvl="0" indent="0" algn="ctr" rtl="0">
              <a:spcBef>
                <a:spcPts val="0"/>
              </a:spcBef>
              <a:spcAft>
                <a:spcPts val="0"/>
              </a:spcAft>
              <a:buNone/>
            </a:pPr>
            <a:r>
              <a:rPr lang="en-US" sz="2800" b="1" dirty="0">
                <a:solidFill>
                  <a:schemeClr val="accent3"/>
                </a:solidFill>
                <a:latin typeface="Oswald" pitchFamily="2" charset="77"/>
              </a:rPr>
              <a:t>INDIVIDUAL BODY CONSTITUTION &amp; </a:t>
            </a:r>
          </a:p>
          <a:p>
            <a:pPr marL="0" lvl="0" indent="0" algn="ctr" rtl="0">
              <a:spcBef>
                <a:spcPts val="0"/>
              </a:spcBef>
              <a:spcAft>
                <a:spcPts val="0"/>
              </a:spcAft>
              <a:buNone/>
            </a:pPr>
            <a:r>
              <a:rPr lang="en-US" sz="2800" b="1" dirty="0">
                <a:solidFill>
                  <a:schemeClr val="accent3"/>
                </a:solidFill>
                <a:latin typeface="Oswald" pitchFamily="2" charset="77"/>
              </a:rPr>
              <a:t>AND CONDITIONS</a:t>
            </a:r>
            <a:br>
              <a:rPr lang="en-US" sz="2800" b="1" dirty="0">
                <a:latin typeface="Oswald" pitchFamily="2" charset="77"/>
              </a:rPr>
            </a:br>
            <a:r>
              <a:rPr lang="ja-JP" altLang="en-US" sz="2400" b="1">
                <a:solidFill>
                  <a:schemeClr val="bg1"/>
                </a:solidFill>
                <a:latin typeface="Oswald" pitchFamily="2" charset="77"/>
              </a:rPr>
              <a:t>因人而异</a:t>
            </a:r>
            <a:br>
              <a:rPr lang="ja-JP" altLang="en-US" sz="2000">
                <a:solidFill>
                  <a:srgbClr val="514138"/>
                </a:solidFill>
              </a:rPr>
            </a:br>
            <a:endParaRPr lang="en-US" dirty="0"/>
          </a:p>
        </p:txBody>
      </p:sp>
    </p:spTree>
    <p:extLst>
      <p:ext uri="{BB962C8B-B14F-4D97-AF65-F5344CB8AC3E}">
        <p14:creationId xmlns:p14="http://schemas.microsoft.com/office/powerpoint/2010/main" val="1389450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CC1E-2637-72DB-8146-D160900DED90}"/>
              </a:ext>
            </a:extLst>
          </p:cNvPr>
          <p:cNvSpPr>
            <a:spLocks noGrp="1"/>
          </p:cNvSpPr>
          <p:nvPr>
            <p:ph type="title"/>
          </p:nvPr>
        </p:nvSpPr>
        <p:spPr>
          <a:xfrm>
            <a:off x="852776" y="457198"/>
            <a:ext cx="7044316" cy="998131"/>
          </a:xfrm>
        </p:spPr>
        <p:txBody>
          <a:bodyPr>
            <a:noAutofit/>
          </a:bodyPr>
          <a:lstStyle/>
          <a:p>
            <a:r>
              <a:rPr lang="en-US" sz="3200" dirty="0">
                <a:solidFill>
                  <a:schemeClr val="bg2"/>
                </a:solidFill>
                <a:latin typeface="Oswald" pitchFamily="2" charset="77"/>
              </a:rPr>
              <a:t>INDIVIDUAL BODY CONSTITUTION AND CONDITIONS </a:t>
            </a:r>
            <a:r>
              <a:rPr lang="ja-JP" altLang="en-US" sz="3200">
                <a:solidFill>
                  <a:schemeClr val="bg2"/>
                </a:solidFill>
                <a:latin typeface="Oswald" pitchFamily="2" charset="77"/>
              </a:rPr>
              <a:t>因人而异</a:t>
            </a:r>
            <a:br>
              <a:rPr lang="ja-JP" altLang="en-US" sz="3200">
                <a:solidFill>
                  <a:schemeClr val="bg2"/>
                </a:solidFill>
                <a:latin typeface="Oswald" pitchFamily="2" charset="77"/>
              </a:rPr>
            </a:br>
            <a:endParaRPr lang="en-US" sz="3200" dirty="0">
              <a:solidFill>
                <a:schemeClr val="bg2"/>
              </a:solidFill>
              <a:latin typeface="Oswald" pitchFamily="2" charset="77"/>
            </a:endParaRPr>
          </a:p>
        </p:txBody>
      </p:sp>
      <p:sp>
        <p:nvSpPr>
          <p:cNvPr id="3" name="Content Placeholder 2">
            <a:extLst>
              <a:ext uri="{FF2B5EF4-FFF2-40B4-BE49-F238E27FC236}">
                <a16:creationId xmlns:a16="http://schemas.microsoft.com/office/drawing/2014/main" id="{89B91240-D995-4E8F-1940-A4D53235ECE3}"/>
              </a:ext>
            </a:extLst>
          </p:cNvPr>
          <p:cNvSpPr>
            <a:spLocks noGrp="1"/>
          </p:cNvSpPr>
          <p:nvPr>
            <p:ph idx="1"/>
          </p:nvPr>
        </p:nvSpPr>
        <p:spPr>
          <a:xfrm>
            <a:off x="485030" y="1865260"/>
            <a:ext cx="4692078" cy="2348931"/>
          </a:xfrm>
          <a:solidFill>
            <a:schemeClr val="tx1"/>
          </a:solidFill>
        </p:spPr>
        <p:txBody>
          <a:bodyPr>
            <a:noAutofit/>
          </a:bodyPr>
          <a:lstStyle/>
          <a:p>
            <a:r>
              <a:rPr lang="en-US" sz="1600" dirty="0">
                <a:latin typeface="Oswald" pitchFamily="2" charset="77"/>
              </a:rPr>
              <a:t>TCM nutrition is personalized, unlike most diet trends.</a:t>
            </a:r>
          </a:p>
          <a:p>
            <a:r>
              <a:rPr lang="en-US" sz="1600" dirty="0">
                <a:latin typeface="Oswald" pitchFamily="2" charset="77"/>
              </a:rPr>
              <a:t>It encourages you to eat according to your own body constitution and health conditions, rather than merely following the recommended daily value of protein and calories, and fat. </a:t>
            </a:r>
          </a:p>
          <a:p>
            <a:r>
              <a:rPr lang="en-US" sz="1600" dirty="0">
                <a:latin typeface="Oswald" pitchFamily="2" charset="77"/>
              </a:rPr>
              <a:t>There are 9 body constitutions in TCM, and each deserves a slightly different approach to diet and lifestyle</a:t>
            </a:r>
          </a:p>
        </p:txBody>
      </p:sp>
      <p:pic>
        <p:nvPicPr>
          <p:cNvPr id="1026" name="Picture 2" descr="TCM: Nine Body Constitutions">
            <a:extLst>
              <a:ext uri="{FF2B5EF4-FFF2-40B4-BE49-F238E27FC236}">
                <a16:creationId xmlns:a16="http://schemas.microsoft.com/office/drawing/2014/main" id="{5BBB816E-4AF4-BC1D-8A5E-9BC977CB8F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61895" y="1360177"/>
            <a:ext cx="3304404" cy="20156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arn how cold capping works with chemotherapy - Penguin Cold Caps">
            <a:extLst>
              <a:ext uri="{FF2B5EF4-FFF2-40B4-BE49-F238E27FC236}">
                <a16:creationId xmlns:a16="http://schemas.microsoft.com/office/drawing/2014/main" id="{B2CEB1F4-6B00-A68B-D953-4520BE415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453" y="3623735"/>
            <a:ext cx="1097279" cy="13102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old capping chemotherapy and drinking hot soup">
            <a:extLst>
              <a:ext uri="{FF2B5EF4-FFF2-40B4-BE49-F238E27FC236}">
                <a16:creationId xmlns:a16="http://schemas.microsoft.com/office/drawing/2014/main" id="{8F834604-4E05-21E4-DA32-C5D9280D3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519" y="3634249"/>
            <a:ext cx="1221146" cy="129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78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a:extLst>
            <a:ext uri="{FF2B5EF4-FFF2-40B4-BE49-F238E27FC236}">
              <a16:creationId xmlns:a16="http://schemas.microsoft.com/office/drawing/2014/main" id="{F72EDBC0-0DED-F808-5896-48C286BEE525}"/>
            </a:ext>
          </a:extLst>
        </p:cNvPr>
        <p:cNvGrpSpPr/>
        <p:nvPr/>
      </p:nvGrpSpPr>
      <p:grpSpPr>
        <a:xfrm>
          <a:off x="0" y="0"/>
          <a:ext cx="0" cy="0"/>
          <a:chOff x="0" y="0"/>
          <a:chExt cx="0" cy="0"/>
        </a:xfrm>
      </p:grpSpPr>
      <p:grpSp>
        <p:nvGrpSpPr>
          <p:cNvPr id="351" name="Google Shape;351;p47">
            <a:extLst>
              <a:ext uri="{FF2B5EF4-FFF2-40B4-BE49-F238E27FC236}">
                <a16:creationId xmlns:a16="http://schemas.microsoft.com/office/drawing/2014/main" id="{9F860359-7449-4147-AAAB-6FB357C7AE85}"/>
              </a:ext>
            </a:extLst>
          </p:cNvPr>
          <p:cNvGrpSpPr/>
          <p:nvPr/>
        </p:nvGrpSpPr>
        <p:grpSpPr>
          <a:xfrm>
            <a:off x="1536750" y="1042350"/>
            <a:ext cx="6070500" cy="3058800"/>
            <a:chOff x="1536750" y="1042350"/>
            <a:chExt cx="6070500" cy="3058800"/>
          </a:xfrm>
        </p:grpSpPr>
        <p:sp>
          <p:nvSpPr>
            <p:cNvPr id="352" name="Google Shape;352;p47">
              <a:extLst>
                <a:ext uri="{FF2B5EF4-FFF2-40B4-BE49-F238E27FC236}">
                  <a16:creationId xmlns:a16="http://schemas.microsoft.com/office/drawing/2014/main" id="{7C06B16C-56D3-72AC-B79C-1C2A50B65B34}"/>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47">
              <a:extLst>
                <a:ext uri="{FF2B5EF4-FFF2-40B4-BE49-F238E27FC236}">
                  <a16:creationId xmlns:a16="http://schemas.microsoft.com/office/drawing/2014/main" id="{C2E5FBF7-6A50-F9A2-57F0-AC13D15D633D}"/>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4" name="Google Shape;354;p47">
            <a:extLst>
              <a:ext uri="{FF2B5EF4-FFF2-40B4-BE49-F238E27FC236}">
                <a16:creationId xmlns:a16="http://schemas.microsoft.com/office/drawing/2014/main" id="{93ABFEA8-176D-6CA1-6EC8-34FBB047C97C}"/>
              </a:ext>
            </a:extLst>
          </p:cNvPr>
          <p:cNvSpPr txBox="1">
            <a:spLocks noGrp="1"/>
          </p:cNvSpPr>
          <p:nvPr>
            <p:ph type="title"/>
          </p:nvPr>
        </p:nvSpPr>
        <p:spPr>
          <a:xfrm>
            <a:off x="2373450" y="1605000"/>
            <a:ext cx="4397100" cy="19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bg2"/>
                </a:solidFill>
              </a:rPr>
              <a:t>ENJOYMENT &amp; </a:t>
            </a:r>
            <a:endParaRPr sz="4000" dirty="0">
              <a:solidFill>
                <a:schemeClr val="bg2"/>
              </a:solidFill>
            </a:endParaRPr>
          </a:p>
          <a:p>
            <a:pPr marL="0" lvl="0" indent="0" algn="ctr" rtl="0">
              <a:spcBef>
                <a:spcPts val="0"/>
              </a:spcBef>
              <a:spcAft>
                <a:spcPts val="0"/>
              </a:spcAft>
              <a:buNone/>
            </a:pPr>
            <a:r>
              <a:rPr lang="en" sz="4000" dirty="0">
                <a:solidFill>
                  <a:schemeClr val="accent2"/>
                </a:solidFill>
              </a:rPr>
              <a:t>FLEXIBILITY</a:t>
            </a:r>
            <a:br>
              <a:rPr lang="en" sz="4000" dirty="0">
                <a:solidFill>
                  <a:srgbClr val="514138"/>
                </a:solidFill>
              </a:rPr>
            </a:br>
            <a:r>
              <a:rPr lang="ja-JP" altLang="en-US" sz="2400">
                <a:solidFill>
                  <a:schemeClr val="bg2"/>
                </a:solidFill>
                <a:latin typeface="Oswald" pitchFamily="2" charset="77"/>
              </a:rPr>
              <a:t>美观美味</a:t>
            </a:r>
            <a:endParaRPr sz="2400" dirty="0">
              <a:solidFill>
                <a:schemeClr val="bg2"/>
              </a:solidFill>
            </a:endParaRPr>
          </a:p>
        </p:txBody>
      </p:sp>
    </p:spTree>
    <p:extLst>
      <p:ext uri="{BB962C8B-B14F-4D97-AF65-F5344CB8AC3E}">
        <p14:creationId xmlns:p14="http://schemas.microsoft.com/office/powerpoint/2010/main" val="568284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till life wooden spoons in pitcher on kitchen counter">
            <a:extLst>
              <a:ext uri="{FF2B5EF4-FFF2-40B4-BE49-F238E27FC236}">
                <a16:creationId xmlns:a16="http://schemas.microsoft.com/office/drawing/2014/main" id="{28D59EA3-DFEE-46C1-A6BD-735380346B81}"/>
              </a:ext>
            </a:extLst>
          </p:cNvPr>
          <p:cNvPicPr>
            <a:picLocks noChangeAspect="1"/>
          </p:cNvPicPr>
          <p:nvPr/>
        </p:nvPicPr>
        <p:blipFill rotWithShape="1">
          <a:blip r:embed="rId3"/>
          <a:srcRect l="40058" r="7283" b="-2"/>
          <a:stretch/>
        </p:blipFill>
        <p:spPr>
          <a:xfrm>
            <a:off x="-1" y="-2"/>
            <a:ext cx="4057649" cy="5143502"/>
          </a:xfrm>
          <a:prstGeom prst="rect">
            <a:avLst/>
          </a:prstGeom>
        </p:spPr>
      </p:pic>
      <p:sp>
        <p:nvSpPr>
          <p:cNvPr id="2" name="Title 1">
            <a:extLst>
              <a:ext uri="{FF2B5EF4-FFF2-40B4-BE49-F238E27FC236}">
                <a16:creationId xmlns:a16="http://schemas.microsoft.com/office/drawing/2014/main" id="{058EB0B4-2712-891C-3BD2-E514AB1A5091}"/>
              </a:ext>
            </a:extLst>
          </p:cNvPr>
          <p:cNvSpPr>
            <a:spLocks noGrp="1"/>
          </p:cNvSpPr>
          <p:nvPr>
            <p:ph type="title"/>
          </p:nvPr>
        </p:nvSpPr>
        <p:spPr>
          <a:xfrm>
            <a:off x="4586488" y="304264"/>
            <a:ext cx="4098726" cy="1169476"/>
          </a:xfrm>
        </p:spPr>
        <p:txBody>
          <a:bodyPr>
            <a:normAutofit fontScale="90000"/>
          </a:bodyPr>
          <a:lstStyle/>
          <a:p>
            <a:r>
              <a:rPr lang="en-US" sz="3600" dirty="0">
                <a:solidFill>
                  <a:schemeClr val="bg2"/>
                </a:solidFill>
                <a:latin typeface="Oswald" pitchFamily="2" charset="77"/>
              </a:rPr>
              <a:t>ENJOYMENT AND FLEXIBILITY </a:t>
            </a:r>
            <a:r>
              <a:rPr lang="ja-JP" altLang="en-US" sz="3600">
                <a:solidFill>
                  <a:schemeClr val="bg2"/>
                </a:solidFill>
                <a:latin typeface="Oswald" pitchFamily="2" charset="77"/>
              </a:rPr>
              <a:t>美观美味</a:t>
            </a:r>
            <a:br>
              <a:rPr lang="ja-JP" altLang="en-US" sz="2550">
                <a:solidFill>
                  <a:schemeClr val="bg2"/>
                </a:solidFill>
                <a:latin typeface="Oswald" pitchFamily="2" charset="77"/>
              </a:rPr>
            </a:br>
            <a:endParaRPr lang="en-US" sz="2550" dirty="0">
              <a:solidFill>
                <a:schemeClr val="bg2"/>
              </a:solidFill>
              <a:latin typeface="Oswald" pitchFamily="2" charset="77"/>
            </a:endParaRPr>
          </a:p>
        </p:txBody>
      </p:sp>
      <p:sp>
        <p:nvSpPr>
          <p:cNvPr id="3" name="Content Placeholder 2">
            <a:extLst>
              <a:ext uri="{FF2B5EF4-FFF2-40B4-BE49-F238E27FC236}">
                <a16:creationId xmlns:a16="http://schemas.microsoft.com/office/drawing/2014/main" id="{6DA03B52-E783-C5B1-1F3B-071B4941A335}"/>
              </a:ext>
            </a:extLst>
          </p:cNvPr>
          <p:cNvSpPr>
            <a:spLocks noGrp="1"/>
          </p:cNvSpPr>
          <p:nvPr>
            <p:ph idx="1"/>
          </p:nvPr>
        </p:nvSpPr>
        <p:spPr>
          <a:xfrm>
            <a:off x="4586488" y="2057400"/>
            <a:ext cx="4098726" cy="2622659"/>
          </a:xfrm>
        </p:spPr>
        <p:txBody>
          <a:bodyPr anchor="ctr">
            <a:normAutofit fontScale="25000" lnSpcReduction="20000"/>
          </a:bodyPr>
          <a:lstStyle/>
          <a:p>
            <a:r>
              <a:rPr lang="en-US" sz="6400" dirty="0">
                <a:latin typeface="Oswald" pitchFamily="2" charset="77"/>
              </a:rPr>
              <a:t>Not about restriction;  rather a flexible system that allows you to consume most of the things with moderation</a:t>
            </a:r>
          </a:p>
          <a:p>
            <a:r>
              <a:rPr lang="en-US" sz="6400" dirty="0">
                <a:latin typeface="Oswald" pitchFamily="2" charset="77"/>
              </a:rPr>
              <a:t>Encourages more of certain foods during certain seasons to address imbalances, and to limit certain foods that likely contribute to disharmonies.</a:t>
            </a:r>
          </a:p>
          <a:p>
            <a:r>
              <a:rPr lang="en-US" sz="6400" dirty="0">
                <a:latin typeface="Oswald" pitchFamily="2" charset="77"/>
              </a:rPr>
              <a:t>The principles and herbs are very easily applicable for cuisines all over the world. </a:t>
            </a:r>
          </a:p>
          <a:p>
            <a:r>
              <a:rPr lang="en-US" sz="6400" dirty="0">
                <a:latin typeface="Oswald" pitchFamily="2" charset="77"/>
              </a:rPr>
              <a:t>Ancient TCM recipe books state medicinal dishes should taste and look appetizing.</a:t>
            </a:r>
          </a:p>
          <a:p>
            <a:r>
              <a:rPr lang="en-US" sz="6400" dirty="0">
                <a:latin typeface="Oswald" pitchFamily="2" charset="77"/>
              </a:rPr>
              <a:t>Enjoy the process of learning about your body.</a:t>
            </a:r>
          </a:p>
          <a:p>
            <a:endParaRPr lang="en-US" sz="975" dirty="0"/>
          </a:p>
        </p:txBody>
      </p:sp>
    </p:spTree>
    <p:extLst>
      <p:ext uri="{BB962C8B-B14F-4D97-AF65-F5344CB8AC3E}">
        <p14:creationId xmlns:p14="http://schemas.microsoft.com/office/powerpoint/2010/main" val="1156774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1347-DDEF-E663-FBBE-AAEC52FAA301}"/>
              </a:ext>
            </a:extLst>
          </p:cNvPr>
          <p:cNvSpPr>
            <a:spLocks noGrp="1"/>
          </p:cNvSpPr>
          <p:nvPr>
            <p:ph type="title"/>
          </p:nvPr>
        </p:nvSpPr>
        <p:spPr>
          <a:xfrm>
            <a:off x="628650" y="3502484"/>
            <a:ext cx="3482174" cy="880275"/>
          </a:xfrm>
        </p:spPr>
        <p:txBody>
          <a:bodyPr vert="horz" lIns="68580" tIns="34290" rIns="68580" bIns="34290" rtlCol="0" anchor="t">
            <a:normAutofit fontScale="90000"/>
          </a:bodyPr>
          <a:lstStyle/>
          <a:p>
            <a:r>
              <a:rPr lang="en-US" sz="3100" b="1" dirty="0">
                <a:solidFill>
                  <a:schemeClr val="bg2"/>
                </a:solidFill>
              </a:rPr>
              <a:t>Principle of Yang Shen – Health Nurturing</a:t>
            </a:r>
            <a:br>
              <a:rPr lang="en-US" sz="1500" dirty="0">
                <a:solidFill>
                  <a:schemeClr val="bg2"/>
                </a:solidFill>
              </a:rPr>
            </a:br>
            <a:endParaRPr lang="en-US" sz="1425" dirty="0">
              <a:solidFill>
                <a:schemeClr val="bg2"/>
              </a:solidFill>
            </a:endParaRPr>
          </a:p>
        </p:txBody>
      </p:sp>
      <p:pic>
        <p:nvPicPr>
          <p:cNvPr id="1028" name="Picture 4" descr="How Nutritious Is Raw Kale? | Gardener's Path">
            <a:extLst>
              <a:ext uri="{FF2B5EF4-FFF2-40B4-BE49-F238E27FC236}">
                <a16:creationId xmlns:a16="http://schemas.microsoft.com/office/drawing/2014/main" id="{A306DBC4-C635-7A35-9FD7-16A8B73785A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118" r="21707" b="-1"/>
          <a:stretch/>
        </p:blipFill>
        <p:spPr bwMode="auto">
          <a:xfrm>
            <a:off x="15" y="7"/>
            <a:ext cx="3000360" cy="292866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Foods that cause Dampness in Chinese Medicine: Embracing Warm, Cooked foods  for optimal health.">
            <a:extLst>
              <a:ext uri="{FF2B5EF4-FFF2-40B4-BE49-F238E27FC236}">
                <a16:creationId xmlns:a16="http://schemas.microsoft.com/office/drawing/2014/main" id="{64A92956-FDD1-CDAB-6906-8EEBE631F0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08" r="24152" b="-1"/>
          <a:stretch/>
        </p:blipFill>
        <p:spPr bwMode="auto">
          <a:xfrm>
            <a:off x="3143250" y="8"/>
            <a:ext cx="2857499" cy="292866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7 Amazing Health Benefits of Drinking Ginger Turmeric Shots – Little West">
            <a:extLst>
              <a:ext uri="{FF2B5EF4-FFF2-40B4-BE49-F238E27FC236}">
                <a16:creationId xmlns:a16="http://schemas.microsoft.com/office/drawing/2014/main" id="{7583F608-EAC5-F267-3A6F-43E7B9B914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477" r="3150" b="-2"/>
          <a:stretch/>
        </p:blipFill>
        <p:spPr bwMode="auto">
          <a:xfrm>
            <a:off x="6143625" y="-1"/>
            <a:ext cx="3000375" cy="3006307"/>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1034" name="Content Placeholder 1033">
            <a:extLst>
              <a:ext uri="{FF2B5EF4-FFF2-40B4-BE49-F238E27FC236}">
                <a16:creationId xmlns:a16="http://schemas.microsoft.com/office/drawing/2014/main" id="{4BF4E8B3-C7C4-A32F-ACFF-65FCB8201DBB}"/>
              </a:ext>
            </a:extLst>
          </p:cNvPr>
          <p:cNvSpPr>
            <a:spLocks noGrp="1"/>
          </p:cNvSpPr>
          <p:nvPr>
            <p:ph sz="half" idx="1"/>
          </p:nvPr>
        </p:nvSpPr>
        <p:spPr>
          <a:xfrm>
            <a:off x="4433502" y="3574701"/>
            <a:ext cx="4269581" cy="808058"/>
          </a:xfrm>
        </p:spPr>
        <p:txBody>
          <a:bodyPr vert="horz" lIns="68580" tIns="34290" rIns="68580" bIns="34290" rtlCol="0">
            <a:noAutofit/>
          </a:bodyPr>
          <a:lstStyle/>
          <a:p>
            <a:pPr marL="0" indent="0">
              <a:buNone/>
            </a:pPr>
            <a:r>
              <a:rPr lang="en-US" dirty="0">
                <a:solidFill>
                  <a:schemeClr val="bg2"/>
                </a:solidFill>
                <a:latin typeface="Oswald" pitchFamily="2" charset="77"/>
                <a:ea typeface="+mj-ea"/>
                <a:cs typeface="Arial" panose="020B0604020202020204" pitchFamily="34" charset="0"/>
              </a:rPr>
              <a:t>Tune into your body’s unique wisdom to make better choices…Avoid being driven by trends.</a:t>
            </a:r>
            <a:endParaRPr lang="en-US" dirty="0">
              <a:solidFill>
                <a:schemeClr val="bg2"/>
              </a:solidFill>
              <a:latin typeface="Oswald" pitchFamily="2" charset="77"/>
              <a:cs typeface="Arial" panose="020B0604020202020204" pitchFamily="34" charset="0"/>
            </a:endParaRPr>
          </a:p>
        </p:txBody>
      </p:sp>
    </p:spTree>
    <p:extLst>
      <p:ext uri="{BB962C8B-B14F-4D97-AF65-F5344CB8AC3E}">
        <p14:creationId xmlns:p14="http://schemas.microsoft.com/office/powerpoint/2010/main" val="734337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B4317-40A6-DCD8-78FA-F4B7C880AAAF}"/>
              </a:ext>
            </a:extLst>
          </p:cNvPr>
          <p:cNvSpPr>
            <a:spLocks noGrp="1"/>
          </p:cNvSpPr>
          <p:nvPr>
            <p:ph type="title"/>
          </p:nvPr>
        </p:nvSpPr>
        <p:spPr>
          <a:xfrm>
            <a:off x="598834" y="297697"/>
            <a:ext cx="7886700" cy="415498"/>
          </a:xfrm>
        </p:spPr>
        <p:txBody>
          <a:bodyPr wrap="square" anchor="t">
            <a:noAutofit/>
          </a:bodyPr>
          <a:lstStyle/>
          <a:p>
            <a:pPr>
              <a:lnSpc>
                <a:spcPct val="90000"/>
              </a:lnSpc>
            </a:pPr>
            <a:r>
              <a:rPr lang="en-US" sz="3200" dirty="0">
                <a:solidFill>
                  <a:schemeClr val="bg2"/>
                </a:solidFill>
              </a:rPr>
              <a:t>Chinese Proverbs on Eating</a:t>
            </a:r>
          </a:p>
        </p:txBody>
      </p:sp>
      <p:pic>
        <p:nvPicPr>
          <p:cNvPr id="2050" name="Picture 2" descr="See related image detail. 34 Best Healthy Eating Quotes For You and Your Kids!">
            <a:extLst>
              <a:ext uri="{FF2B5EF4-FFF2-40B4-BE49-F238E27FC236}">
                <a16:creationId xmlns:a16="http://schemas.microsoft.com/office/drawing/2014/main" id="{10780062-32B1-A998-83D9-3E5411CD0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818" y="2043486"/>
            <a:ext cx="2090476" cy="20904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a:extLst>
              <a:ext uri="{FF2B5EF4-FFF2-40B4-BE49-F238E27FC236}">
                <a16:creationId xmlns:a16="http://schemas.microsoft.com/office/drawing/2014/main" id="{62BE0F72-58BA-64E1-B7E5-4A52F2F8C7C4}"/>
              </a:ext>
            </a:extLst>
          </p:cNvPr>
          <p:cNvGraphicFramePr>
            <a:graphicFrameLocks noGrp="1"/>
          </p:cNvGraphicFramePr>
          <p:nvPr>
            <p:ph sz="half" idx="1"/>
            <p:extLst>
              <p:ext uri="{D42A27DB-BD31-4B8C-83A1-F6EECF244321}">
                <p14:modId xmlns:p14="http://schemas.microsoft.com/office/powerpoint/2010/main" val="2732015839"/>
              </p:ext>
            </p:extLst>
          </p:nvPr>
        </p:nvGraphicFramePr>
        <p:xfrm>
          <a:off x="405517" y="1184744"/>
          <a:ext cx="5565913" cy="38007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9292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1"/>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
        <p:nvSpPr>
          <p:cNvPr id="273" name="Google Shape;273;p41"/>
          <p:cNvSpPr txBox="1">
            <a:spLocks noGrp="1"/>
          </p:cNvSpPr>
          <p:nvPr>
            <p:ph type="title"/>
          </p:nvPr>
        </p:nvSpPr>
        <p:spPr>
          <a:xfrm>
            <a:off x="1771688" y="2429913"/>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Introduction to TCM Dietary and Herbal Therapy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72722-F94C-2FD5-BF67-3FA6E674DB0A}"/>
              </a:ext>
            </a:extLst>
          </p:cNvPr>
          <p:cNvSpPr>
            <a:spLocks noGrp="1"/>
          </p:cNvSpPr>
          <p:nvPr>
            <p:ph type="title"/>
          </p:nvPr>
        </p:nvSpPr>
        <p:spPr>
          <a:xfrm>
            <a:off x="1450386" y="2207276"/>
            <a:ext cx="6243227" cy="841800"/>
          </a:xfrm>
        </p:spPr>
        <p:txBody>
          <a:bodyPr/>
          <a:lstStyle/>
          <a:p>
            <a:r>
              <a:rPr lang="en-US" sz="3200" dirty="0"/>
              <a:t>Applicable, Affordable, Accessible</a:t>
            </a:r>
          </a:p>
        </p:txBody>
      </p:sp>
    </p:spTree>
    <p:extLst>
      <p:ext uri="{BB962C8B-B14F-4D97-AF65-F5344CB8AC3E}">
        <p14:creationId xmlns:p14="http://schemas.microsoft.com/office/powerpoint/2010/main" val="1375956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D095B31-561E-863C-AA39-EC99F49838BA}"/>
              </a:ext>
            </a:extLst>
          </p:cNvPr>
          <p:cNvPicPr>
            <a:picLocks noGrp="1" noChangeAspect="1"/>
          </p:cNvPicPr>
          <p:nvPr>
            <p:ph type="pic" sz="quarter" idx="13"/>
          </p:nvPr>
        </p:nvPicPr>
        <p:blipFill>
          <a:blip r:embed="rId2"/>
          <a:srcRect l="5285" r="5285"/>
          <a:stretch/>
        </p:blipFill>
        <p:spPr>
          <a:xfrm>
            <a:off x="3259400" y="632173"/>
            <a:ext cx="2625199" cy="3798855"/>
          </a:xfrm>
          <a:noFill/>
          <a:ln w="28575">
            <a:solidFill>
              <a:srgbClr val="C00000"/>
            </a:solidFill>
          </a:ln>
        </p:spPr>
      </p:pic>
      <p:pic>
        <p:nvPicPr>
          <p:cNvPr id="7" name="Picture 6">
            <a:extLst>
              <a:ext uri="{FF2B5EF4-FFF2-40B4-BE49-F238E27FC236}">
                <a16:creationId xmlns:a16="http://schemas.microsoft.com/office/drawing/2014/main" id="{F5C2FDF5-AECD-3B3C-9FE7-EF5D24F27417}"/>
              </a:ext>
            </a:extLst>
          </p:cNvPr>
          <p:cNvPicPr>
            <a:picLocks noChangeAspect="1"/>
          </p:cNvPicPr>
          <p:nvPr/>
        </p:nvPicPr>
        <p:blipFill>
          <a:blip r:embed="rId3"/>
          <a:stretch>
            <a:fillRect/>
          </a:stretch>
        </p:blipFill>
        <p:spPr>
          <a:xfrm>
            <a:off x="449580" y="632174"/>
            <a:ext cx="2532571" cy="3798855"/>
          </a:xfrm>
          <a:prstGeom prst="rect">
            <a:avLst/>
          </a:prstGeom>
          <a:ln w="12700">
            <a:solidFill>
              <a:srgbClr val="C00000"/>
            </a:solidFill>
          </a:ln>
        </p:spPr>
      </p:pic>
      <p:pic>
        <p:nvPicPr>
          <p:cNvPr id="10" name="Content Placeholder 3">
            <a:extLst>
              <a:ext uri="{FF2B5EF4-FFF2-40B4-BE49-F238E27FC236}">
                <a16:creationId xmlns:a16="http://schemas.microsoft.com/office/drawing/2014/main" id="{C8228D1C-9BAD-565B-40BE-F5A2C306E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964" y="632173"/>
            <a:ext cx="2842564" cy="3798855"/>
          </a:xfrm>
          <a:prstGeom prst="rect">
            <a:avLst/>
          </a:prstGeom>
          <a:noFill/>
          <a:ln w="28575">
            <a:solidFill>
              <a:srgbClr val="C00000"/>
            </a:solidFill>
          </a:ln>
        </p:spPr>
      </p:pic>
    </p:spTree>
    <p:extLst>
      <p:ext uri="{BB962C8B-B14F-4D97-AF65-F5344CB8AC3E}">
        <p14:creationId xmlns:p14="http://schemas.microsoft.com/office/powerpoint/2010/main" val="593805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1"/>
          <p:cNvSpPr txBox="1">
            <a:spLocks noGrp="1"/>
          </p:cNvSpPr>
          <p:nvPr>
            <p:ph type="title"/>
          </p:nvPr>
        </p:nvSpPr>
        <p:spPr>
          <a:prstGeom prst="rect">
            <a:avLst/>
          </a:prstGeom>
          <a:noFill/>
          <a:ln>
            <a:noFill/>
          </a:ln>
        </p:spPr>
        <p:txBody>
          <a:bodyPr spcFirstLastPara="1" vert="horz" wrap="square" lIns="0" tIns="0" rIns="68569" bIns="34275" rtlCol="0" anchor="t" anchorCtr="0">
            <a:normAutofit/>
          </a:bodyPr>
          <a:lstStyle/>
          <a:p>
            <a:pPr>
              <a:buClr>
                <a:schemeClr val="dk1"/>
              </a:buClr>
              <a:buSzPts val="3600"/>
            </a:pPr>
            <a:r>
              <a:rPr lang="en-US" sz="3200" dirty="0">
                <a:solidFill>
                  <a:schemeClr val="bg2"/>
                </a:solidFill>
                <a:latin typeface="Oswald" pitchFamily="2" charset="77"/>
              </a:rPr>
              <a:t>Living Well With and After Cancer</a:t>
            </a:r>
            <a:endParaRPr sz="3200" dirty="0">
              <a:solidFill>
                <a:schemeClr val="bg2"/>
              </a:solidFill>
              <a:latin typeface="Oswald" pitchFamily="2" charset="77"/>
            </a:endParaRPr>
          </a:p>
        </p:txBody>
      </p:sp>
      <p:pic>
        <p:nvPicPr>
          <p:cNvPr id="632" name="Google Shape;632;p51" descr="A picture containing text, indoor, screenshot&#10;&#10;Description automatically generated"/>
          <p:cNvPicPr preferRelativeResize="0">
            <a:picLocks noGrp="1"/>
          </p:cNvPicPr>
          <p:nvPr>
            <p:ph type="body" idx="1"/>
          </p:nvPr>
        </p:nvPicPr>
        <p:blipFill rotWithShape="1">
          <a:blip r:embed="rId3">
            <a:alphaModFix/>
          </a:blip>
          <a:srcRect/>
          <a:stretch/>
        </p:blipFill>
        <p:spPr>
          <a:xfrm>
            <a:off x="342900" y="1274833"/>
            <a:ext cx="2743200" cy="1543824"/>
          </a:xfrm>
          <a:prstGeom prst="rect">
            <a:avLst/>
          </a:prstGeom>
          <a:noFill/>
          <a:ln w="19050">
            <a:solidFill>
              <a:srgbClr val="FFC000"/>
            </a:solidFill>
          </a:ln>
        </p:spPr>
      </p:pic>
      <p:pic>
        <p:nvPicPr>
          <p:cNvPr id="633" name="Google Shape;633;p51" descr="Text&#10;&#10;Description automatically generated"/>
          <p:cNvPicPr preferRelativeResize="0"/>
          <p:nvPr/>
        </p:nvPicPr>
        <p:blipFill rotWithShape="1">
          <a:blip r:embed="rId4">
            <a:alphaModFix/>
          </a:blip>
          <a:srcRect/>
          <a:stretch/>
        </p:blipFill>
        <p:spPr>
          <a:xfrm>
            <a:off x="3336980" y="1268925"/>
            <a:ext cx="2743200" cy="1539652"/>
          </a:xfrm>
          <a:prstGeom prst="rect">
            <a:avLst/>
          </a:prstGeom>
          <a:noFill/>
          <a:ln w="19050">
            <a:solidFill>
              <a:srgbClr val="FFC000"/>
            </a:solidFill>
          </a:ln>
        </p:spPr>
      </p:pic>
      <p:pic>
        <p:nvPicPr>
          <p:cNvPr id="634" name="Google Shape;634;p51" descr="Text, letter&#10;&#10;Description automatically generated"/>
          <p:cNvPicPr preferRelativeResize="0"/>
          <p:nvPr/>
        </p:nvPicPr>
        <p:blipFill rotWithShape="1">
          <a:blip r:embed="rId5">
            <a:alphaModFix/>
          </a:blip>
          <a:srcRect/>
          <a:stretch/>
        </p:blipFill>
        <p:spPr>
          <a:xfrm>
            <a:off x="342900" y="3030257"/>
            <a:ext cx="2743200" cy="1542431"/>
          </a:xfrm>
          <a:prstGeom prst="rect">
            <a:avLst/>
          </a:prstGeom>
          <a:noFill/>
          <a:ln w="19050">
            <a:solidFill>
              <a:srgbClr val="FFC000"/>
            </a:solidFill>
          </a:ln>
        </p:spPr>
      </p:pic>
      <p:pic>
        <p:nvPicPr>
          <p:cNvPr id="635" name="Google Shape;635;p51" descr="A picture containing text, turmeric, vegetable&#10;&#10;Description automatically generated"/>
          <p:cNvPicPr preferRelativeResize="0"/>
          <p:nvPr/>
        </p:nvPicPr>
        <p:blipFill rotWithShape="1">
          <a:blip r:embed="rId6">
            <a:alphaModFix/>
          </a:blip>
          <a:srcRect/>
          <a:stretch/>
        </p:blipFill>
        <p:spPr>
          <a:xfrm>
            <a:off x="3336980" y="3030255"/>
            <a:ext cx="2743200" cy="1543824"/>
          </a:xfrm>
          <a:prstGeom prst="rect">
            <a:avLst/>
          </a:prstGeom>
          <a:noFill/>
          <a:ln w="19050">
            <a:solidFill>
              <a:srgbClr val="FFC000"/>
            </a:solidFill>
          </a:ln>
        </p:spPr>
      </p:pic>
      <p:pic>
        <p:nvPicPr>
          <p:cNvPr id="636" name="Google Shape;636;p51" descr="A person sitting on the floor&#10;&#10;Description automatically generated with medium confidence"/>
          <p:cNvPicPr preferRelativeResize="0"/>
          <p:nvPr/>
        </p:nvPicPr>
        <p:blipFill rotWithShape="1">
          <a:blip r:embed="rId7">
            <a:alphaModFix/>
          </a:blip>
          <a:srcRect/>
          <a:stretch/>
        </p:blipFill>
        <p:spPr>
          <a:xfrm>
            <a:off x="6435847" y="323966"/>
            <a:ext cx="2477050" cy="1354883"/>
          </a:xfrm>
          <a:prstGeom prst="rect">
            <a:avLst/>
          </a:prstGeom>
          <a:noFill/>
          <a:ln w="19050">
            <a:solidFill>
              <a:srgbClr val="FFC000"/>
            </a:solidFill>
          </a:ln>
        </p:spPr>
      </p:pic>
      <p:pic>
        <p:nvPicPr>
          <p:cNvPr id="637" name="Google Shape;637;p51" descr="Graphical user interface&#10;&#10;Description automatically generated"/>
          <p:cNvPicPr preferRelativeResize="0"/>
          <p:nvPr/>
        </p:nvPicPr>
        <p:blipFill rotWithShape="1">
          <a:blip r:embed="rId8">
            <a:alphaModFix/>
          </a:blip>
          <a:srcRect/>
          <a:stretch/>
        </p:blipFill>
        <p:spPr>
          <a:xfrm>
            <a:off x="6473400" y="1896056"/>
            <a:ext cx="2439497" cy="1274478"/>
          </a:xfrm>
          <a:prstGeom prst="rect">
            <a:avLst/>
          </a:prstGeom>
          <a:noFill/>
          <a:ln w="19050">
            <a:solidFill>
              <a:srgbClr val="FFC000"/>
            </a:solidFill>
          </a:ln>
        </p:spPr>
      </p:pic>
      <p:pic>
        <p:nvPicPr>
          <p:cNvPr id="638" name="Google Shape;638;p51" descr="Graphical user interface, text, application&#10;&#10;Description automatically generated"/>
          <p:cNvPicPr preferRelativeResize="0"/>
          <p:nvPr/>
        </p:nvPicPr>
        <p:blipFill rotWithShape="1">
          <a:blip r:embed="rId9">
            <a:alphaModFix/>
          </a:blip>
          <a:srcRect/>
          <a:stretch/>
        </p:blipFill>
        <p:spPr>
          <a:xfrm>
            <a:off x="6492177" y="3368310"/>
            <a:ext cx="2477050" cy="1274478"/>
          </a:xfrm>
          <a:prstGeom prst="rect">
            <a:avLst/>
          </a:prstGeom>
          <a:noFill/>
          <a:ln w="19050">
            <a:solidFill>
              <a:srgbClr val="FFC000"/>
            </a:solidFill>
          </a:ln>
        </p:spPr>
      </p:pic>
      <p:sp>
        <p:nvSpPr>
          <p:cNvPr id="3" name="TextBox 2">
            <a:extLst>
              <a:ext uri="{FF2B5EF4-FFF2-40B4-BE49-F238E27FC236}">
                <a16:creationId xmlns:a16="http://schemas.microsoft.com/office/drawing/2014/main" id="{B5F5BEEB-1505-EF3B-0473-7EF2D8E2645B}"/>
              </a:ext>
            </a:extLst>
          </p:cNvPr>
          <p:cNvSpPr txBox="1"/>
          <p:nvPr/>
        </p:nvSpPr>
        <p:spPr>
          <a:xfrm>
            <a:off x="1878330" y="4770464"/>
            <a:ext cx="5387340" cy="338554"/>
          </a:xfrm>
          <a:prstGeom prst="rect">
            <a:avLst/>
          </a:prstGeom>
          <a:solidFill>
            <a:srgbClr val="FFC000">
              <a:alpha val="71118"/>
            </a:srgbClr>
          </a:solidFill>
        </p:spPr>
        <p:txBody>
          <a:bodyPr wrap="square">
            <a:spAutoFit/>
          </a:bodyPr>
          <a:lstStyle/>
          <a:p>
            <a:r>
              <a:rPr lang="en-US" sz="800" dirty="0"/>
              <a:t>Loy MH, </a:t>
            </a:r>
            <a:r>
              <a:rPr lang="en-US" sz="800" dirty="0" err="1"/>
              <a:t>Prisco</a:t>
            </a:r>
            <a:r>
              <a:rPr lang="en-US" sz="800" dirty="0"/>
              <a:t> L, Parikh C. Implementation of Virtual Integrative Oncology Shared Medical Appointment Series (VIOSMAS) Within Mixed Diagnosis Population. </a:t>
            </a:r>
            <a:r>
              <a:rPr lang="en-US" sz="800" dirty="0" err="1"/>
              <a:t>Integr</a:t>
            </a:r>
            <a:r>
              <a:rPr lang="en-US" sz="800" dirty="0"/>
              <a:t> Cancer </a:t>
            </a:r>
            <a:r>
              <a:rPr lang="en-US" sz="800" dirty="0" err="1"/>
              <a:t>Ther</a:t>
            </a:r>
            <a:r>
              <a:rPr lang="en-US" sz="800" dirty="0"/>
              <a:t>. 2024 Jan-Dec;23. PMID: 38243739</a:t>
            </a:r>
          </a:p>
        </p:txBody>
      </p:sp>
    </p:spTree>
    <p:extLst>
      <p:ext uri="{BB962C8B-B14F-4D97-AF65-F5344CB8AC3E}">
        <p14:creationId xmlns:p14="http://schemas.microsoft.com/office/powerpoint/2010/main" val="45415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BE9A5-32C0-BC18-C6A3-D19032CEE067}"/>
              </a:ext>
            </a:extLst>
          </p:cNvPr>
          <p:cNvSpPr>
            <a:spLocks noGrp="1"/>
          </p:cNvSpPr>
          <p:nvPr>
            <p:ph type="title"/>
          </p:nvPr>
        </p:nvSpPr>
        <p:spPr>
          <a:xfrm>
            <a:off x="457200" y="312149"/>
            <a:ext cx="7747000" cy="415498"/>
          </a:xfrm>
        </p:spPr>
        <p:txBody>
          <a:bodyPr vert="horz" lIns="0" tIns="0" rIns="91440" bIns="45720" rtlCol="0" anchor="t">
            <a:noAutofit/>
          </a:bodyPr>
          <a:lstStyle/>
          <a:p>
            <a:r>
              <a:rPr lang="en-US" kern="1200" dirty="0">
                <a:solidFill>
                  <a:schemeClr val="bg2"/>
                </a:solidFill>
                <a:latin typeface="Oswald" pitchFamily="2" charset="77"/>
                <a:ea typeface="+mj-ea"/>
                <a:cs typeface="Arial"/>
              </a:rPr>
              <a:t>Herbs/Botanical Menu in 1:1 Consultations</a:t>
            </a:r>
          </a:p>
        </p:txBody>
      </p:sp>
      <p:sp>
        <p:nvSpPr>
          <p:cNvPr id="5" name="TextBox 4">
            <a:extLst>
              <a:ext uri="{FF2B5EF4-FFF2-40B4-BE49-F238E27FC236}">
                <a16:creationId xmlns:a16="http://schemas.microsoft.com/office/drawing/2014/main" id="{10F6AE62-44E0-F6AD-9592-922691272A08}"/>
              </a:ext>
            </a:extLst>
          </p:cNvPr>
          <p:cNvSpPr txBox="1"/>
          <p:nvPr/>
        </p:nvSpPr>
        <p:spPr>
          <a:xfrm>
            <a:off x="457200" y="918117"/>
            <a:ext cx="5514811" cy="2425931"/>
          </a:xfrm>
          <a:prstGeom prst="rect">
            <a:avLst/>
          </a:prstGeom>
        </p:spPr>
        <p:txBody>
          <a:bodyPr vert="horz" lIns="91440" tIns="45720" rIns="91440" bIns="45720" rtlCol="0">
            <a:noAutofit/>
          </a:bodyPr>
          <a:lstStyle/>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Nausea: ginger</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Constipation: ginger, flax, </a:t>
            </a:r>
            <a:r>
              <a:rPr kumimoji="0" lang="en-US" b="0" i="0" u="none" strike="noStrike" cap="none" spc="0" normalizeH="0" baseline="0" noProof="0" dirty="0" err="1">
                <a:ln>
                  <a:noFill/>
                </a:ln>
                <a:effectLst/>
                <a:uLnTx/>
                <a:uFillTx/>
                <a:latin typeface="Oswald" pitchFamily="2" charset="77"/>
              </a:rPr>
              <a:t>triphala</a:t>
            </a:r>
            <a:endParaRPr kumimoji="0" lang="en-US" b="0" i="0" u="none" strike="noStrike" cap="none" spc="0" normalizeH="0" baseline="0" noProof="0" dirty="0">
              <a:ln>
                <a:noFill/>
              </a:ln>
              <a:effectLst/>
              <a:uLnTx/>
              <a:uFillTx/>
              <a:latin typeface="Oswald" pitchFamily="2" charset="77"/>
            </a:endParaRP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Gastroparesis: ginger</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Fast Transit: peppermint, caraway</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Cramping Diarrhea: chamomile, apple pectin, tea</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Mixed constipation/diarrhea: psyllium</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Poor Appetite/digestion: bitters -artichoke, dandelion, orange peel, </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Excess Digestive Gas: angelica, anise, caraway, chamomile, fennel, ginger, peppermint</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Stress: adaptogens (cordyceps, holy basil, schisandra)</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Anxiety/Insomnia: nervines (chamomile, kava, lavender, lemon balm, passionflower)</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Skin irritation: emollients and demulcents (slippery elm, marshmallow)</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Sweating: sage (astringent), coriander</a:t>
            </a:r>
          </a:p>
        </p:txBody>
      </p:sp>
      <p:pic>
        <p:nvPicPr>
          <p:cNvPr id="6" name="Content Placeholder 6" descr="A plate of food&#10;&#10;Description automatically generated with low confidence">
            <a:extLst>
              <a:ext uri="{FF2B5EF4-FFF2-40B4-BE49-F238E27FC236}">
                <a16:creationId xmlns:a16="http://schemas.microsoft.com/office/drawing/2014/main" id="{BD0424AB-A584-678D-2308-3FC5DADC0CAC}"/>
              </a:ext>
            </a:extLst>
          </p:cNvPr>
          <p:cNvPicPr>
            <a:picLocks noChangeAspect="1"/>
          </p:cNvPicPr>
          <p:nvPr/>
        </p:nvPicPr>
        <p:blipFill rotWithShape="1">
          <a:blip r:embed="rId2"/>
          <a:srcRect l="5268" r="7716" b="1"/>
          <a:stretch/>
        </p:blipFill>
        <p:spPr>
          <a:xfrm>
            <a:off x="6129407" y="1799452"/>
            <a:ext cx="2389448" cy="1544596"/>
          </a:xfrm>
          <a:prstGeom prst="rect">
            <a:avLst/>
          </a:prstGeom>
          <a:noFill/>
        </p:spPr>
      </p:pic>
      <p:sp>
        <p:nvSpPr>
          <p:cNvPr id="13" name="Slide Number Placeholder 5">
            <a:extLst>
              <a:ext uri="{FF2B5EF4-FFF2-40B4-BE49-F238E27FC236}">
                <a16:creationId xmlns:a16="http://schemas.microsoft.com/office/drawing/2014/main" id="{E9592D88-3FDA-D762-B6AB-EEB79D666ED7}"/>
              </a:ext>
            </a:extLst>
          </p:cNvPr>
          <p:cNvSpPr>
            <a:spLocks noGrp="1"/>
          </p:cNvSpPr>
          <p:nvPr>
            <p:ph type="sldNum" sz="quarter" idx="12"/>
          </p:nvPr>
        </p:nvSpPr>
        <p:spPr>
          <a:xfrm>
            <a:off x="7704535" y="4603500"/>
            <a:ext cx="890587" cy="540000"/>
          </a:xfrm>
        </p:spPr>
        <p:txBody>
          <a:bodyPr/>
          <a:lstStyle/>
          <a:p>
            <a:pPr>
              <a:spcAft>
                <a:spcPts val="600"/>
              </a:spcAft>
            </a:pPr>
            <a:fld id="{1621B6DD-29C1-4FEA-923F-71EA1347694C}" type="slidenum">
              <a:rPr lang="en-US" smtClean="0"/>
              <a:pPr>
                <a:spcAft>
                  <a:spcPts val="600"/>
                </a:spcAft>
              </a:pPr>
              <a:t>43</a:t>
            </a:fld>
            <a:endParaRPr lang="en-US"/>
          </a:p>
        </p:txBody>
      </p:sp>
    </p:spTree>
    <p:extLst>
      <p:ext uri="{BB962C8B-B14F-4D97-AF65-F5344CB8AC3E}">
        <p14:creationId xmlns:p14="http://schemas.microsoft.com/office/powerpoint/2010/main" val="4228773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 TCM Pantry Herbs to Improve Digestion | Thomson Chinese Medicine">
            <a:extLst>
              <a:ext uri="{FF2B5EF4-FFF2-40B4-BE49-F238E27FC236}">
                <a16:creationId xmlns:a16="http://schemas.microsoft.com/office/drawing/2014/main" id="{1E1DFBBD-5ECC-CCC9-5A2D-86122ED7BE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5935" y="482600"/>
            <a:ext cx="5637644" cy="374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22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ng Shouyi Thirteen Spices - 45g - Greenspoon">
            <a:extLst>
              <a:ext uri="{FF2B5EF4-FFF2-40B4-BE49-F238E27FC236}">
                <a16:creationId xmlns:a16="http://schemas.microsoft.com/office/drawing/2014/main" id="{0CD3AF2B-A739-BFC7-A1F7-DF8B0F01554C}"/>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8547" r="23435"/>
          <a:stretch/>
        </p:blipFill>
        <p:spPr bwMode="auto">
          <a:xfrm>
            <a:off x="5443870" y="10"/>
            <a:ext cx="3700130" cy="5143490"/>
          </a:xfrm>
          <a:prstGeom prst="rect">
            <a:avLst/>
          </a:prstGeom>
          <a:solidFill>
            <a:srgbClr val="FFFFFF"/>
          </a:solidFill>
        </p:spPr>
      </p:pic>
      <p:pic>
        <p:nvPicPr>
          <p:cNvPr id="1026" name="Picture 2" descr="Homemade Chinese Five Spice Powder (五香粉) - Red House Spice">
            <a:extLst>
              <a:ext uri="{FF2B5EF4-FFF2-40B4-BE49-F238E27FC236}">
                <a16:creationId xmlns:a16="http://schemas.microsoft.com/office/drawing/2014/main" id="{E01A6C26-B7D3-B79A-5D7E-262FC1A2D404}"/>
              </a:ext>
            </a:extLst>
          </p:cNvPr>
          <p:cNvPicPr>
            <a:picLocks noGrp="1" noChangeAspect="1" noChangeArrowheads="1"/>
          </p:cNvPicPr>
          <p:nvPr>
            <p:ph sz="quarter" idx="10"/>
          </p:nvPr>
        </p:nvPicPr>
        <p:blipFill rotWithShape="1">
          <a:blip r:embed="rId4">
            <a:extLst>
              <a:ext uri="{28A0092B-C50C-407E-A947-70E740481C1C}">
                <a14:useLocalDpi xmlns:a14="http://schemas.microsoft.com/office/drawing/2010/main" val="0"/>
              </a:ext>
            </a:extLst>
          </a:blip>
          <a:srcRect t="24181" b="29995"/>
          <a:stretch/>
        </p:blipFill>
        <p:spPr bwMode="auto">
          <a:xfrm>
            <a:off x="457200" y="1204913"/>
            <a:ext cx="4699000" cy="2909887"/>
          </a:xfrm>
          <a:prstGeom prst="rect">
            <a:avLst/>
          </a:prstGeom>
          <a:solidFill>
            <a:srgbClr val="FFFFFF"/>
          </a:solidFill>
        </p:spPr>
      </p:pic>
      <p:sp>
        <p:nvSpPr>
          <p:cNvPr id="2" name="Title 1">
            <a:extLst>
              <a:ext uri="{FF2B5EF4-FFF2-40B4-BE49-F238E27FC236}">
                <a16:creationId xmlns:a16="http://schemas.microsoft.com/office/drawing/2014/main" id="{FD228F60-8909-639F-279C-467D596EAB0F}"/>
              </a:ext>
            </a:extLst>
          </p:cNvPr>
          <p:cNvSpPr>
            <a:spLocks noGrp="1"/>
          </p:cNvSpPr>
          <p:nvPr>
            <p:ph type="title"/>
          </p:nvPr>
        </p:nvSpPr>
        <p:spPr>
          <a:xfrm>
            <a:off x="457199" y="310588"/>
            <a:ext cx="4699591" cy="784830"/>
          </a:xfrm>
        </p:spPr>
        <p:txBody>
          <a:bodyPr vert="horz" wrap="square" lIns="68580" tIns="34290" rIns="68580" bIns="34290" rtlCol="0" anchor="t">
            <a:noAutofit/>
          </a:bodyPr>
          <a:lstStyle/>
          <a:p>
            <a:pPr>
              <a:lnSpc>
                <a:spcPct val="90000"/>
              </a:lnSpc>
            </a:pPr>
            <a:r>
              <a:rPr lang="en-US" sz="2800" b="1" dirty="0">
                <a:solidFill>
                  <a:schemeClr val="bg2"/>
                </a:solidFill>
                <a:latin typeface="Oswald" pitchFamily="2" charset="77"/>
              </a:rPr>
              <a:t>From Herbal Apothecary to </a:t>
            </a:r>
            <a:br>
              <a:rPr lang="en-US" sz="2800" b="1" dirty="0">
                <a:solidFill>
                  <a:schemeClr val="bg2"/>
                </a:solidFill>
                <a:latin typeface="Oswald" pitchFamily="2" charset="77"/>
              </a:rPr>
            </a:br>
            <a:r>
              <a:rPr lang="en-US" sz="2800" b="1" dirty="0">
                <a:solidFill>
                  <a:schemeClr val="bg2"/>
                </a:solidFill>
                <a:latin typeface="Oswald" pitchFamily="2" charset="77"/>
              </a:rPr>
              <a:t>Gourmet Grocery Store</a:t>
            </a:r>
          </a:p>
        </p:txBody>
      </p:sp>
    </p:spTree>
    <p:extLst>
      <p:ext uri="{BB962C8B-B14F-4D97-AF65-F5344CB8AC3E}">
        <p14:creationId xmlns:p14="http://schemas.microsoft.com/office/powerpoint/2010/main" val="2983175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 health benefits of cinnamon | BBC Good Food">
            <a:extLst>
              <a:ext uri="{FF2B5EF4-FFF2-40B4-BE49-F238E27FC236}">
                <a16:creationId xmlns:a16="http://schemas.microsoft.com/office/drawing/2014/main" id="{3C62FB4C-04F9-3F25-6CB3-0287DA698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1" r="40034"/>
          <a:stretch/>
        </p:blipFill>
        <p:spPr bwMode="auto">
          <a:xfrm>
            <a:off x="5443870" y="10"/>
            <a:ext cx="3700130" cy="5143490"/>
          </a:xfrm>
          <a:prstGeom prst="rect">
            <a:avLst/>
          </a:prstGeom>
          <a:solidFill>
            <a:srgbClr val="FFFFFF"/>
          </a:solidFill>
        </p:spPr>
      </p:pic>
      <p:sp>
        <p:nvSpPr>
          <p:cNvPr id="3" name="Content Placeholder 2">
            <a:extLst>
              <a:ext uri="{FF2B5EF4-FFF2-40B4-BE49-F238E27FC236}">
                <a16:creationId xmlns:a16="http://schemas.microsoft.com/office/drawing/2014/main" id="{8C2C904E-1AF6-759E-9907-28454FD28028}"/>
              </a:ext>
            </a:extLst>
          </p:cNvPr>
          <p:cNvSpPr>
            <a:spLocks noGrp="1"/>
          </p:cNvSpPr>
          <p:nvPr>
            <p:ph sz="quarter" idx="10"/>
          </p:nvPr>
        </p:nvSpPr>
        <p:spPr>
          <a:xfrm>
            <a:off x="457790" y="943863"/>
            <a:ext cx="4699000" cy="2909887"/>
          </a:xfrm>
        </p:spPr>
        <p:txBody>
          <a:bodyPr wrap="square">
            <a:noAutofit/>
          </a:bodyPr>
          <a:lstStyle/>
          <a:p>
            <a:r>
              <a:rPr lang="en-US" sz="1600" b="1" dirty="0">
                <a:latin typeface="Oswald" pitchFamily="2" charset="77"/>
                <a:cs typeface="Arial" panose="020B0604020202020204" pitchFamily="34" charset="0"/>
              </a:rPr>
              <a:t>Indications</a:t>
            </a:r>
          </a:p>
          <a:p>
            <a:pPr lvl="1">
              <a:buFont typeface="Arial" panose="020B0604020202020204" pitchFamily="34" charset="0"/>
              <a:buChar char="•"/>
            </a:pPr>
            <a:r>
              <a:rPr lang="en-US" sz="1600" b="0" dirty="0">
                <a:latin typeface="Oswald" pitchFamily="2" charset="77"/>
                <a:cs typeface="Arial" panose="020B0604020202020204" pitchFamily="34" charset="0"/>
              </a:rPr>
              <a:t>Blood sugar, cramps/dysmenorrhea</a:t>
            </a:r>
          </a:p>
          <a:p>
            <a:pPr lvl="1">
              <a:buFont typeface="Arial" panose="020B0604020202020204" pitchFamily="34" charset="0"/>
              <a:buChar char="•"/>
            </a:pPr>
            <a:r>
              <a:rPr lang="en-US" sz="1600" b="0" dirty="0">
                <a:latin typeface="Oswald" pitchFamily="2" charset="77"/>
                <a:cs typeface="Arial" panose="020B0604020202020204" pitchFamily="34" charset="0"/>
              </a:rPr>
              <a:t>Tooth decay/halitosis</a:t>
            </a:r>
          </a:p>
          <a:p>
            <a:pPr lvl="1">
              <a:buFont typeface="Arial" panose="020B0604020202020204" pitchFamily="34" charset="0"/>
              <a:buChar char="•"/>
            </a:pPr>
            <a:r>
              <a:rPr lang="en-US" sz="1600" b="0" dirty="0">
                <a:latin typeface="Oswald" pitchFamily="2" charset="77"/>
                <a:cs typeface="Arial" panose="020B0604020202020204" pitchFamily="34" charset="0"/>
              </a:rPr>
              <a:t>Appetite stimulant, arthritis, inflammation, dyspepsia</a:t>
            </a:r>
          </a:p>
          <a:p>
            <a:r>
              <a:rPr lang="en-US" sz="1600" b="1" dirty="0">
                <a:latin typeface="Oswald" pitchFamily="2" charset="77"/>
                <a:cs typeface="Arial" panose="020B0604020202020204" pitchFamily="34" charset="0"/>
              </a:rPr>
              <a:t>Action</a:t>
            </a:r>
          </a:p>
          <a:p>
            <a:pPr lvl="1">
              <a:buFont typeface="Arial" panose="020B0604020202020204" pitchFamily="34" charset="0"/>
              <a:buChar char="•"/>
            </a:pPr>
            <a:r>
              <a:rPr lang="en-US" sz="1600" b="0" dirty="0">
                <a:latin typeface="Oswald" pitchFamily="2" charset="77"/>
                <a:cs typeface="Arial" panose="020B0604020202020204" pitchFamily="34" charset="0"/>
              </a:rPr>
              <a:t>Anti-oxidant, anti-inflammatory, immunomodulatory, anti-microbial, anti- tumor, anti-estrogen</a:t>
            </a:r>
          </a:p>
          <a:p>
            <a:r>
              <a:rPr lang="en-US" sz="1600" b="1" dirty="0">
                <a:latin typeface="Oswald" pitchFamily="2" charset="77"/>
                <a:cs typeface="Arial" panose="020B0604020202020204" pitchFamily="34" charset="0"/>
              </a:rPr>
              <a:t>Safety</a:t>
            </a:r>
          </a:p>
          <a:p>
            <a:pPr lvl="1">
              <a:buFont typeface="Arial" panose="020B0604020202020204" pitchFamily="34" charset="0"/>
              <a:buChar char="•"/>
            </a:pPr>
            <a:r>
              <a:rPr lang="en-US" sz="1600" b="0" dirty="0">
                <a:latin typeface="Oswald" pitchFamily="2" charset="77"/>
                <a:cs typeface="Arial" panose="020B0604020202020204" pitchFamily="34" charset="0"/>
              </a:rPr>
              <a:t>Safe when used in amounts used in foods</a:t>
            </a:r>
          </a:p>
          <a:p>
            <a:pPr lvl="1">
              <a:buFont typeface="Arial" panose="020B0604020202020204" pitchFamily="34" charset="0"/>
              <a:buChar char="•"/>
            </a:pPr>
            <a:r>
              <a:rPr lang="en-US" sz="1600" b="0" dirty="0">
                <a:latin typeface="Oswald" pitchFamily="2" charset="77"/>
                <a:cs typeface="Arial" panose="020B0604020202020204" pitchFamily="34" charset="0"/>
              </a:rPr>
              <a:t>Larger amounts: GI distress</a:t>
            </a:r>
          </a:p>
          <a:p>
            <a:pPr lvl="1">
              <a:buFont typeface="Arial" panose="020B0604020202020204" pitchFamily="34" charset="0"/>
              <a:buChar char="•"/>
            </a:pPr>
            <a:r>
              <a:rPr lang="en-US" sz="1600" b="0" dirty="0">
                <a:latin typeface="Oswald" pitchFamily="2" charset="77"/>
                <a:cs typeface="Arial" panose="020B0604020202020204" pitchFamily="34" charset="0"/>
              </a:rPr>
              <a:t>Allergic reactions, hepatotoxicity</a:t>
            </a:r>
          </a:p>
        </p:txBody>
      </p:sp>
      <p:sp>
        <p:nvSpPr>
          <p:cNvPr id="2" name="Title 1">
            <a:extLst>
              <a:ext uri="{FF2B5EF4-FFF2-40B4-BE49-F238E27FC236}">
                <a16:creationId xmlns:a16="http://schemas.microsoft.com/office/drawing/2014/main" id="{954FD971-9B21-F373-2FD9-6B60954A9E8A}"/>
              </a:ext>
            </a:extLst>
          </p:cNvPr>
          <p:cNvSpPr>
            <a:spLocks noGrp="1"/>
          </p:cNvSpPr>
          <p:nvPr>
            <p:ph type="title"/>
          </p:nvPr>
        </p:nvSpPr>
        <p:spPr>
          <a:xfrm>
            <a:off x="457199" y="310588"/>
            <a:ext cx="4699591" cy="784830"/>
          </a:xfrm>
        </p:spPr>
        <p:txBody>
          <a:bodyPr wrap="square" anchor="t">
            <a:noAutofit/>
          </a:bodyPr>
          <a:lstStyle/>
          <a:p>
            <a:pPr>
              <a:lnSpc>
                <a:spcPct val="90000"/>
              </a:lnSpc>
            </a:pPr>
            <a:r>
              <a:rPr lang="en-US" sz="3200" b="1" dirty="0">
                <a:solidFill>
                  <a:schemeClr val="bg2"/>
                </a:solidFill>
                <a:latin typeface="Oswald" pitchFamily="2" charset="77"/>
              </a:rPr>
              <a:t>Cinnamon</a:t>
            </a:r>
            <a:br>
              <a:rPr lang="en-US" sz="2800" dirty="0">
                <a:solidFill>
                  <a:schemeClr val="bg2"/>
                </a:solidFill>
                <a:latin typeface="+mj-lt"/>
              </a:rPr>
            </a:br>
            <a:endParaRPr lang="en-US" sz="2800" dirty="0">
              <a:solidFill>
                <a:schemeClr val="bg2"/>
              </a:solidFill>
              <a:latin typeface="+mj-lt"/>
            </a:endParaRPr>
          </a:p>
        </p:txBody>
      </p:sp>
    </p:spTree>
    <p:extLst>
      <p:ext uri="{BB962C8B-B14F-4D97-AF65-F5344CB8AC3E}">
        <p14:creationId xmlns:p14="http://schemas.microsoft.com/office/powerpoint/2010/main" val="783180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 health benefits of cinnamon | BBC Good Food">
            <a:extLst>
              <a:ext uri="{FF2B5EF4-FFF2-40B4-BE49-F238E27FC236}">
                <a16:creationId xmlns:a16="http://schemas.microsoft.com/office/drawing/2014/main" id="{3C62FB4C-04F9-3F25-6CB3-0287DA698F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1" r="40034"/>
          <a:stretch/>
        </p:blipFill>
        <p:spPr bwMode="auto">
          <a:xfrm>
            <a:off x="5443870" y="10"/>
            <a:ext cx="3700130" cy="5143490"/>
          </a:xfrm>
          <a:prstGeom prst="rect">
            <a:avLst/>
          </a:prstGeom>
          <a:solidFill>
            <a:srgbClr val="FFFFFF"/>
          </a:solidFill>
        </p:spPr>
      </p:pic>
      <p:sp>
        <p:nvSpPr>
          <p:cNvPr id="3" name="Content Placeholder 2">
            <a:extLst>
              <a:ext uri="{FF2B5EF4-FFF2-40B4-BE49-F238E27FC236}">
                <a16:creationId xmlns:a16="http://schemas.microsoft.com/office/drawing/2014/main" id="{8C2C904E-1AF6-759E-9907-28454FD28028}"/>
              </a:ext>
            </a:extLst>
          </p:cNvPr>
          <p:cNvSpPr>
            <a:spLocks noGrp="1"/>
          </p:cNvSpPr>
          <p:nvPr>
            <p:ph sz="quarter" idx="10"/>
          </p:nvPr>
        </p:nvSpPr>
        <p:spPr>
          <a:xfrm>
            <a:off x="457790" y="1380048"/>
            <a:ext cx="4986080" cy="2909887"/>
          </a:xfrm>
        </p:spPr>
        <p:txBody>
          <a:bodyPr wrap="square">
            <a:noAutofit/>
          </a:bodyPr>
          <a:lstStyle/>
          <a:p>
            <a:pPr marL="171450" indent="-171450">
              <a:buFont typeface="Arial" panose="020B0604020202020204" pitchFamily="34" charset="0"/>
              <a:buChar char="•"/>
            </a:pPr>
            <a:r>
              <a:rPr lang="en-US" sz="1800" b="1" dirty="0">
                <a:latin typeface="Oswald" pitchFamily="2" charset="77"/>
                <a:cs typeface="Arial" panose="020B0604020202020204" pitchFamily="34" charset="0"/>
              </a:rPr>
              <a:t>Cinnamomum verum </a:t>
            </a:r>
            <a:r>
              <a:rPr lang="en-US" sz="1800" dirty="0">
                <a:latin typeface="Oswald" pitchFamily="2" charset="77"/>
                <a:cs typeface="Arial" panose="020B0604020202020204" pitchFamily="34" charset="0"/>
              </a:rPr>
              <a:t>(true cinnamon, Vietnamese, Ceylon): herbal, savory, not super sweet, crumbly, low in coumarin</a:t>
            </a:r>
          </a:p>
          <a:p>
            <a:pPr marL="171450" indent="-171450">
              <a:buFont typeface="Arial" panose="020B0604020202020204" pitchFamily="34" charset="0"/>
              <a:buChar char="•"/>
            </a:pPr>
            <a:r>
              <a:rPr lang="en-US" sz="1800" b="1" dirty="0">
                <a:latin typeface="Oswald" pitchFamily="2" charset="77"/>
                <a:cs typeface="Arial" panose="020B0604020202020204" pitchFamily="34" charset="0"/>
              </a:rPr>
              <a:t>Cinnamon </a:t>
            </a:r>
            <a:r>
              <a:rPr lang="en-US" sz="1800" b="1" dirty="0" err="1">
                <a:latin typeface="Oswald" pitchFamily="2" charset="77"/>
                <a:cs typeface="Arial" panose="020B0604020202020204" pitchFamily="34" charset="0"/>
              </a:rPr>
              <a:t>burmannii</a:t>
            </a:r>
            <a:r>
              <a:rPr lang="en-US" sz="1800" b="1" dirty="0">
                <a:latin typeface="Oswald" pitchFamily="2" charset="77"/>
                <a:cs typeface="Arial" panose="020B0604020202020204" pitchFamily="34" charset="0"/>
              </a:rPr>
              <a:t> </a:t>
            </a:r>
            <a:r>
              <a:rPr lang="en-US" sz="1800" dirty="0">
                <a:latin typeface="Oswald" pitchFamily="2" charset="77"/>
                <a:cs typeface="Arial" panose="020B0604020202020204" pitchFamily="34" charset="0"/>
              </a:rPr>
              <a:t>(</a:t>
            </a:r>
            <a:r>
              <a:rPr lang="en-US" sz="1800" dirty="0" err="1">
                <a:latin typeface="Oswald" pitchFamily="2" charset="77"/>
                <a:cs typeface="Arial" panose="020B0604020202020204" pitchFamily="34" charset="0"/>
              </a:rPr>
              <a:t>Korintje</a:t>
            </a:r>
            <a:r>
              <a:rPr lang="en-US" sz="1800" dirty="0">
                <a:latin typeface="Oswald" pitchFamily="2" charset="77"/>
                <a:cs typeface="Arial" panose="020B0604020202020204" pitchFamily="34" charset="0"/>
              </a:rPr>
              <a:t> Cinnamon): most common in US, mild, friendly</a:t>
            </a:r>
          </a:p>
          <a:p>
            <a:pPr marL="171450" indent="-171450">
              <a:buFont typeface="Arial" panose="020B0604020202020204" pitchFamily="34" charset="0"/>
              <a:buChar char="•"/>
            </a:pPr>
            <a:r>
              <a:rPr lang="en-US" sz="1800" b="1" dirty="0">
                <a:latin typeface="Oswald" pitchFamily="2" charset="77"/>
                <a:cs typeface="Arial" panose="020B0604020202020204" pitchFamily="34" charset="0"/>
              </a:rPr>
              <a:t>Cinnamomum cassia </a:t>
            </a:r>
            <a:r>
              <a:rPr lang="en-US" sz="1800" dirty="0">
                <a:latin typeface="Oswald" pitchFamily="2" charset="77"/>
                <a:cs typeface="Arial" panose="020B0604020202020204" pitchFamily="34" charset="0"/>
              </a:rPr>
              <a:t>(Saigon Cinnamon): quill bark – sweeter; contains coumarin</a:t>
            </a:r>
          </a:p>
          <a:p>
            <a:pPr marL="171450" indent="-171450">
              <a:buFont typeface="Arial" panose="020B0604020202020204" pitchFamily="34" charset="0"/>
              <a:buChar char="•"/>
            </a:pPr>
            <a:r>
              <a:rPr lang="en-US" sz="1800" b="1" dirty="0" err="1">
                <a:latin typeface="Oswald" pitchFamily="2" charset="77"/>
                <a:cs typeface="Arial" panose="020B0604020202020204" pitchFamily="34" charset="0"/>
              </a:rPr>
              <a:t>Cinnamonum</a:t>
            </a:r>
            <a:r>
              <a:rPr lang="en-US" sz="1800" b="1" dirty="0">
                <a:latin typeface="Oswald" pitchFamily="2" charset="77"/>
                <a:cs typeface="Arial" panose="020B0604020202020204" pitchFamily="34" charset="0"/>
              </a:rPr>
              <a:t> </a:t>
            </a:r>
            <a:r>
              <a:rPr lang="en-US" sz="1800" b="1" dirty="0" err="1">
                <a:latin typeface="Oswald" pitchFamily="2" charset="77"/>
                <a:cs typeface="Arial" panose="020B0604020202020204" pitchFamily="34" charset="0"/>
              </a:rPr>
              <a:t>loureiroi</a:t>
            </a:r>
            <a:r>
              <a:rPr lang="en-US" sz="1800" b="1" dirty="0">
                <a:latin typeface="Oswald" pitchFamily="2" charset="77"/>
                <a:cs typeface="Arial" panose="020B0604020202020204" pitchFamily="34" charset="0"/>
              </a:rPr>
              <a:t> </a:t>
            </a:r>
            <a:r>
              <a:rPr lang="en-US" sz="1800" dirty="0">
                <a:latin typeface="Oswald" pitchFamily="2" charset="77"/>
                <a:cs typeface="Arial" panose="020B0604020202020204" pitchFamily="34" charset="0"/>
              </a:rPr>
              <a:t>(Royal Cinnamon): super sweet and spicy</a:t>
            </a:r>
          </a:p>
        </p:txBody>
      </p:sp>
      <p:sp>
        <p:nvSpPr>
          <p:cNvPr id="2" name="Title 1">
            <a:extLst>
              <a:ext uri="{FF2B5EF4-FFF2-40B4-BE49-F238E27FC236}">
                <a16:creationId xmlns:a16="http://schemas.microsoft.com/office/drawing/2014/main" id="{954FD971-9B21-F373-2FD9-6B60954A9E8A}"/>
              </a:ext>
            </a:extLst>
          </p:cNvPr>
          <p:cNvSpPr>
            <a:spLocks noGrp="1"/>
          </p:cNvSpPr>
          <p:nvPr>
            <p:ph type="title"/>
          </p:nvPr>
        </p:nvSpPr>
        <p:spPr>
          <a:xfrm>
            <a:off x="457199" y="310588"/>
            <a:ext cx="4699591" cy="784830"/>
          </a:xfrm>
        </p:spPr>
        <p:txBody>
          <a:bodyPr wrap="square" anchor="t">
            <a:noAutofit/>
          </a:bodyPr>
          <a:lstStyle/>
          <a:p>
            <a:pPr>
              <a:lnSpc>
                <a:spcPct val="90000"/>
              </a:lnSpc>
            </a:pPr>
            <a:r>
              <a:rPr lang="en-US" sz="2800" b="1" dirty="0">
                <a:solidFill>
                  <a:schemeClr val="bg2"/>
                </a:solidFill>
                <a:latin typeface="Oswald" pitchFamily="2" charset="77"/>
                <a:cs typeface="Arial" panose="020B0604020202020204" pitchFamily="34" charset="0"/>
              </a:rPr>
              <a:t>Cinnamon (Cinnamomum verum, Cinnamomum cassia)</a:t>
            </a:r>
            <a:br>
              <a:rPr lang="en-US" sz="2800" b="1" dirty="0">
                <a:latin typeface="Oswald" pitchFamily="2" charset="77"/>
              </a:rPr>
            </a:br>
            <a:endParaRPr lang="en-US" sz="2800" b="1" dirty="0">
              <a:latin typeface="Oswald" pitchFamily="2" charset="77"/>
            </a:endParaRPr>
          </a:p>
        </p:txBody>
      </p:sp>
    </p:spTree>
    <p:extLst>
      <p:ext uri="{BB962C8B-B14F-4D97-AF65-F5344CB8AC3E}">
        <p14:creationId xmlns:p14="http://schemas.microsoft.com/office/powerpoint/2010/main" val="619992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780B-8A63-D763-D6BC-55A73A6D6AE7}"/>
              </a:ext>
            </a:extLst>
          </p:cNvPr>
          <p:cNvSpPr>
            <a:spLocks noGrp="1"/>
          </p:cNvSpPr>
          <p:nvPr>
            <p:ph type="title"/>
          </p:nvPr>
        </p:nvSpPr>
        <p:spPr>
          <a:xfrm>
            <a:off x="311700" y="302126"/>
            <a:ext cx="8520600" cy="572700"/>
          </a:xfrm>
        </p:spPr>
        <p:txBody>
          <a:bodyPr/>
          <a:lstStyle/>
          <a:p>
            <a:r>
              <a:rPr lang="en-US" dirty="0">
                <a:solidFill>
                  <a:schemeClr val="bg2"/>
                </a:solidFill>
              </a:rPr>
              <a:t>Commonly Found TCM Food Therapy Ingredients</a:t>
            </a:r>
          </a:p>
        </p:txBody>
      </p:sp>
      <p:sp>
        <p:nvSpPr>
          <p:cNvPr id="3" name="Content Placeholder 2">
            <a:extLst>
              <a:ext uri="{FF2B5EF4-FFF2-40B4-BE49-F238E27FC236}">
                <a16:creationId xmlns:a16="http://schemas.microsoft.com/office/drawing/2014/main" id="{EC6D2042-98EB-0CF3-CA9E-7B9171B3AA0C}"/>
              </a:ext>
            </a:extLst>
          </p:cNvPr>
          <p:cNvSpPr>
            <a:spLocks noGrp="1"/>
          </p:cNvSpPr>
          <p:nvPr>
            <p:ph sz="half" idx="1"/>
          </p:nvPr>
        </p:nvSpPr>
        <p:spPr>
          <a:xfrm>
            <a:off x="547349" y="1028871"/>
            <a:ext cx="3752850" cy="2425931"/>
          </a:xfrm>
        </p:spPr>
        <p:txBody>
          <a:bodyPr>
            <a:noAutofit/>
          </a:bodyPr>
          <a:lstStyle/>
          <a:p>
            <a:r>
              <a:rPr lang="en-US" dirty="0">
                <a:latin typeface="Oswald" pitchFamily="2" charset="77"/>
              </a:rPr>
              <a:t>Ginger</a:t>
            </a:r>
          </a:p>
          <a:p>
            <a:r>
              <a:rPr lang="en-US" dirty="0">
                <a:latin typeface="Oswald" pitchFamily="2" charset="77"/>
              </a:rPr>
              <a:t>Cinnamon</a:t>
            </a:r>
          </a:p>
          <a:p>
            <a:r>
              <a:rPr lang="en-US" dirty="0">
                <a:latin typeface="Oswald" pitchFamily="2" charset="77"/>
              </a:rPr>
              <a:t>Scallions</a:t>
            </a:r>
          </a:p>
          <a:p>
            <a:r>
              <a:rPr lang="en-US" dirty="0">
                <a:latin typeface="Oswald" pitchFamily="2" charset="77"/>
              </a:rPr>
              <a:t>Mint</a:t>
            </a:r>
          </a:p>
          <a:p>
            <a:r>
              <a:rPr lang="en-US" dirty="0" err="1">
                <a:latin typeface="Oswald" pitchFamily="2" charset="77"/>
              </a:rPr>
              <a:t>Chysanthemum</a:t>
            </a:r>
            <a:r>
              <a:rPr lang="en-US" dirty="0">
                <a:latin typeface="Oswald" pitchFamily="2" charset="77"/>
              </a:rPr>
              <a:t> flowers</a:t>
            </a:r>
          </a:p>
          <a:p>
            <a:r>
              <a:rPr lang="en-US" dirty="0">
                <a:latin typeface="Oswald" pitchFamily="2" charset="77"/>
              </a:rPr>
              <a:t>Mung bean</a:t>
            </a:r>
          </a:p>
          <a:p>
            <a:r>
              <a:rPr lang="en-US" dirty="0">
                <a:latin typeface="Oswald" pitchFamily="2" charset="77"/>
              </a:rPr>
              <a:t>Watermelon </a:t>
            </a:r>
          </a:p>
          <a:p>
            <a:r>
              <a:rPr lang="en-US" dirty="0">
                <a:latin typeface="Oswald" pitchFamily="2" charset="77"/>
              </a:rPr>
              <a:t>Adzuki beans</a:t>
            </a:r>
          </a:p>
          <a:p>
            <a:r>
              <a:rPr lang="en-US" dirty="0">
                <a:latin typeface="Oswald" pitchFamily="2" charset="77"/>
              </a:rPr>
              <a:t>Hemp seeds</a:t>
            </a:r>
          </a:p>
          <a:p>
            <a:r>
              <a:rPr lang="en-US" dirty="0">
                <a:latin typeface="Oswald" pitchFamily="2" charset="77"/>
              </a:rPr>
              <a:t>Dried Tangerine Peel</a:t>
            </a:r>
          </a:p>
          <a:p>
            <a:r>
              <a:rPr lang="en-US" dirty="0">
                <a:latin typeface="Oswald" pitchFamily="2" charset="77"/>
              </a:rPr>
              <a:t>Star Anise</a:t>
            </a:r>
          </a:p>
        </p:txBody>
      </p:sp>
      <p:sp>
        <p:nvSpPr>
          <p:cNvPr id="4" name="Content Placeholder 3">
            <a:extLst>
              <a:ext uri="{FF2B5EF4-FFF2-40B4-BE49-F238E27FC236}">
                <a16:creationId xmlns:a16="http://schemas.microsoft.com/office/drawing/2014/main" id="{EC8B3E94-69CB-9CA9-D3B4-F36FFA4BDCE0}"/>
              </a:ext>
            </a:extLst>
          </p:cNvPr>
          <p:cNvSpPr>
            <a:spLocks noGrp="1"/>
          </p:cNvSpPr>
          <p:nvPr>
            <p:ph sz="half" idx="2"/>
          </p:nvPr>
        </p:nvSpPr>
        <p:spPr>
          <a:xfrm>
            <a:off x="4572000" y="1028871"/>
            <a:ext cx="3752851" cy="2425932"/>
          </a:xfrm>
        </p:spPr>
        <p:txBody>
          <a:bodyPr>
            <a:noAutofit/>
          </a:bodyPr>
          <a:lstStyle/>
          <a:p>
            <a:r>
              <a:rPr lang="en-US" dirty="0">
                <a:latin typeface="Oswald" pitchFamily="2" charset="77"/>
              </a:rPr>
              <a:t>Turmeric</a:t>
            </a:r>
          </a:p>
          <a:p>
            <a:r>
              <a:rPr lang="en-US" dirty="0">
                <a:latin typeface="Oswald" pitchFamily="2" charset="77"/>
              </a:rPr>
              <a:t>Goji berries (Wolfberries)</a:t>
            </a:r>
          </a:p>
          <a:p>
            <a:r>
              <a:rPr lang="en-US" dirty="0">
                <a:latin typeface="Oswald" pitchFamily="2" charset="77"/>
              </a:rPr>
              <a:t>Chinese dates</a:t>
            </a:r>
          </a:p>
          <a:p>
            <a:r>
              <a:rPr lang="en-US" dirty="0">
                <a:latin typeface="Oswald" pitchFamily="2" charset="77"/>
              </a:rPr>
              <a:t>Walnuts</a:t>
            </a:r>
          </a:p>
          <a:p>
            <a:r>
              <a:rPr lang="en-US" dirty="0">
                <a:latin typeface="Oswald" pitchFamily="2" charset="77"/>
              </a:rPr>
              <a:t>Black Sesame seeds</a:t>
            </a:r>
          </a:p>
          <a:p>
            <a:r>
              <a:rPr lang="en-US" dirty="0">
                <a:latin typeface="Oswald" pitchFamily="2" charset="77"/>
              </a:rPr>
              <a:t>Wood ear mushrooms</a:t>
            </a:r>
          </a:p>
          <a:p>
            <a:r>
              <a:rPr lang="en-US" dirty="0">
                <a:latin typeface="Oswald" pitchFamily="2" charset="77"/>
              </a:rPr>
              <a:t>Pumpkin seeds</a:t>
            </a:r>
          </a:p>
          <a:p>
            <a:r>
              <a:rPr lang="en-US" dirty="0">
                <a:latin typeface="Oswald" pitchFamily="2" charset="77"/>
              </a:rPr>
              <a:t>Garlic</a:t>
            </a:r>
          </a:p>
          <a:p>
            <a:r>
              <a:rPr lang="en-US" dirty="0">
                <a:latin typeface="Oswald" pitchFamily="2" charset="77"/>
              </a:rPr>
              <a:t>Mulberry</a:t>
            </a:r>
          </a:p>
          <a:p>
            <a:r>
              <a:rPr lang="en-US" dirty="0">
                <a:latin typeface="Oswald" pitchFamily="2" charset="77"/>
              </a:rPr>
              <a:t>Monk Fruit</a:t>
            </a:r>
          </a:p>
          <a:p>
            <a:r>
              <a:rPr lang="en-US" dirty="0">
                <a:latin typeface="Oswald" pitchFamily="2" charset="77"/>
              </a:rPr>
              <a:t>Saffron</a:t>
            </a:r>
          </a:p>
        </p:txBody>
      </p:sp>
      <p:pic>
        <p:nvPicPr>
          <p:cNvPr id="5" name="Picture 6" descr="10 Benefits Of Ginger - Health Benefits Of Ginger">
            <a:extLst>
              <a:ext uri="{FF2B5EF4-FFF2-40B4-BE49-F238E27FC236}">
                <a16:creationId xmlns:a16="http://schemas.microsoft.com/office/drawing/2014/main" id="{2B0A2479-A7D8-8546-6702-E1405DAF9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344" y="3762893"/>
            <a:ext cx="1988345" cy="99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243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D583B-B10F-E870-81EE-2956A991D806}"/>
              </a:ext>
            </a:extLst>
          </p:cNvPr>
          <p:cNvSpPr>
            <a:spLocks noGrp="1"/>
          </p:cNvSpPr>
          <p:nvPr>
            <p:ph type="title"/>
          </p:nvPr>
        </p:nvSpPr>
        <p:spPr>
          <a:xfrm>
            <a:off x="457200" y="313064"/>
            <a:ext cx="4962698" cy="461650"/>
          </a:xfrm>
        </p:spPr>
        <p:txBody>
          <a:bodyPr/>
          <a:lstStyle/>
          <a:p>
            <a:r>
              <a:rPr lang="en-US" dirty="0">
                <a:solidFill>
                  <a:schemeClr val="bg2"/>
                </a:solidFill>
                <a:latin typeface="Oswald" pitchFamily="2" charset="77"/>
              </a:rPr>
              <a:t>Chinese Four Herbs Soup</a:t>
            </a:r>
          </a:p>
        </p:txBody>
      </p:sp>
      <p:pic>
        <p:nvPicPr>
          <p:cNvPr id="5" name="Picture 4" descr="Four Herbs Soup (Si Shen Tang - 四神汤) - The Woks of Life">
            <a:extLst>
              <a:ext uri="{FF2B5EF4-FFF2-40B4-BE49-F238E27FC236}">
                <a16:creationId xmlns:a16="http://schemas.microsoft.com/office/drawing/2014/main" id="{2DB621D9-1F6E-143B-9D36-6B1EEA499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817" y="1786155"/>
            <a:ext cx="3204240" cy="2120070"/>
          </a:xfrm>
          <a:prstGeom prst="rect">
            <a:avLst/>
          </a:prstGeom>
          <a:extLst>
            <a:ext uri="{909E8E84-426E-40DD-AFC4-6F175D3DCCD1}">
              <a14:hiddenFill xmlns:a14="http://schemas.microsoft.com/office/drawing/2010/main">
                <a:solidFill>
                  <a:srgbClr val="FFFFFF"/>
                </a:solidFill>
              </a14:hiddenFill>
            </a:ext>
          </a:extLst>
        </p:spPr>
      </p:pic>
      <p:pic>
        <p:nvPicPr>
          <p:cNvPr id="8" name="Picture 2" descr="Amazon.com : Herbal Spirit Invigorating Soup Mix Soup Base Four God Soup  Four Miracle Soup Si Shen Tang 四神湯料包 Soup Made Easy! 3-4 Servings 6.2oz :  Health &amp; Household">
            <a:extLst>
              <a:ext uri="{FF2B5EF4-FFF2-40B4-BE49-F238E27FC236}">
                <a16:creationId xmlns:a16="http://schemas.microsoft.com/office/drawing/2014/main" id="{D24865CE-41C4-D014-59BD-01CE0C8BD0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578" y="1256110"/>
            <a:ext cx="2482454" cy="1564481"/>
          </a:xfrm>
          <a:prstGeom prst="rect">
            <a:avLst/>
          </a:prstGeom>
          <a:extLst>
            <a:ext uri="{909E8E84-426E-40DD-AFC4-6F175D3DCCD1}">
              <a14:hiddenFill xmlns:a14="http://schemas.microsoft.com/office/drawing/2010/main">
                <a:solidFill>
                  <a:srgbClr val="FFFFFF"/>
                </a:solidFill>
              </a14:hiddenFill>
            </a:ext>
          </a:extLst>
        </p:spPr>
      </p:pic>
      <p:pic>
        <p:nvPicPr>
          <p:cNvPr id="9" name="Picture 2" descr="Four Herbs Soup (Si Shen Tang - 四神汤) - The Woks of Life">
            <a:extLst>
              <a:ext uri="{FF2B5EF4-FFF2-40B4-BE49-F238E27FC236}">
                <a16:creationId xmlns:a16="http://schemas.microsoft.com/office/drawing/2014/main" id="{F517DD8B-8EDD-FCCB-4A8D-0C77850DFD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45" r="-2" b="5440"/>
          <a:stretch/>
        </p:blipFill>
        <p:spPr bwMode="auto">
          <a:xfrm>
            <a:off x="815578" y="2871788"/>
            <a:ext cx="2482454" cy="1678781"/>
          </a:xfrm>
          <a:prstGeom prst="rect">
            <a:avLst/>
          </a:prstGeom>
          <a:extLst>
            <a:ext uri="{909E8E84-426E-40DD-AFC4-6F175D3DCCD1}">
              <a14:hiddenFill xmlns:a14="http://schemas.microsoft.com/office/drawing/2010/main">
                <a:solidFill>
                  <a:srgbClr val="FFFFFF"/>
                </a:solidFill>
              </a14:hiddenFill>
            </a:ext>
          </a:extLst>
        </p:spPr>
      </p:pic>
      <p:pic>
        <p:nvPicPr>
          <p:cNvPr id="10" name="Picture 2" descr="Chinese Four Herbs Soup (Sibut)">
            <a:extLst>
              <a:ext uri="{FF2B5EF4-FFF2-40B4-BE49-F238E27FC236}">
                <a16:creationId xmlns:a16="http://schemas.microsoft.com/office/drawing/2014/main" id="{1BDC7E68-6782-51F8-D0F6-B3C32D522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071" y="1006869"/>
            <a:ext cx="2486559" cy="372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67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ADA464-B822-627A-7DAE-D4D9F4EA79C9}"/>
              </a:ext>
            </a:extLst>
          </p:cNvPr>
          <p:cNvSpPr>
            <a:spLocks noGrp="1"/>
          </p:cNvSpPr>
          <p:nvPr>
            <p:ph type="ctrTitle"/>
          </p:nvPr>
        </p:nvSpPr>
        <p:spPr>
          <a:xfrm>
            <a:off x="497125" y="1738975"/>
            <a:ext cx="8351856" cy="2585308"/>
          </a:xfrm>
        </p:spPr>
        <p:txBody>
          <a:bodyPr/>
          <a:lstStyle/>
          <a:p>
            <a:pPr algn="ctr"/>
            <a:r>
              <a:rPr lang="en-US" sz="3600" dirty="0">
                <a:latin typeface="+mn-lt"/>
              </a:rPr>
              <a:t>Introduction to TCM Dietary and Herbal Therapy</a:t>
            </a:r>
            <a:br>
              <a:rPr lang="en-US" sz="4000" dirty="0"/>
            </a:br>
            <a:br>
              <a:rPr lang="en-US" sz="3600" b="1" i="0" u="none" strike="noStrike" dirty="0">
                <a:solidFill>
                  <a:srgbClr val="000000"/>
                </a:solidFill>
                <a:effectLst/>
                <a:latin typeface="Arial" panose="020B0604020202020204" pitchFamily="34" charset="0"/>
              </a:rPr>
            </a:br>
            <a:br>
              <a:rPr kumimoji="0" lang="en-US" sz="3600" b="0" i="0" u="none" strike="noStrike" kern="1200" cap="none" spc="0" normalizeH="0" baseline="0" noProof="0" dirty="0">
                <a:ln>
                  <a:noFill/>
                </a:ln>
                <a:solidFill>
                  <a:prstClr val="black"/>
                </a:solidFill>
                <a:effectLst/>
                <a:uLnTx/>
                <a:uFillTx/>
                <a:latin typeface="OpenSansSemibold"/>
                <a:ea typeface="+mn-ea"/>
                <a:cs typeface="Arial" panose="020B0604020202020204" pitchFamily="34" charset="0"/>
              </a:rPr>
            </a:br>
            <a:endParaRPr kumimoji="0" lang="en-US" sz="3600" b="0" i="0" u="none" strike="noStrike" kern="1200" cap="none" spc="0" normalizeH="0" baseline="0" noProof="0" dirty="0">
              <a:ln>
                <a:noFill/>
              </a:ln>
              <a:solidFill>
                <a:prstClr val="black"/>
              </a:solidFill>
              <a:effectLst/>
              <a:uLnTx/>
              <a:uFillTx/>
              <a:latin typeface="OpenSansSemibold"/>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B8AF5093-821D-0797-A2D9-D20BD6A99203}"/>
              </a:ext>
            </a:extLst>
          </p:cNvPr>
          <p:cNvSpPr>
            <a:spLocks noGrp="1"/>
          </p:cNvSpPr>
          <p:nvPr>
            <p:ph sz="quarter" idx="12"/>
          </p:nvPr>
        </p:nvSpPr>
        <p:spPr>
          <a:xfrm>
            <a:off x="396072" y="3622484"/>
            <a:ext cx="5853112" cy="941796"/>
          </a:xfrm>
        </p:spPr>
        <p:txBody>
          <a:bodyPr/>
          <a:lstStyle/>
          <a:p>
            <a:r>
              <a:rPr lang="en-US" sz="1800" cap="none" spc="0" dirty="0">
                <a:effectLst/>
                <a:latin typeface="+mj-lt"/>
              </a:rPr>
              <a:t>Michelle Loy, MD, </a:t>
            </a:r>
            <a:r>
              <a:rPr lang="en-US" sz="1800" cap="none" spc="0" dirty="0" err="1">
                <a:effectLst/>
                <a:latin typeface="+mj-lt"/>
              </a:rPr>
              <a:t>DipABOIM</a:t>
            </a:r>
            <a:r>
              <a:rPr lang="en-US" sz="1800" cap="none" spc="0" dirty="0">
                <a:effectLst/>
                <a:latin typeface="+mj-lt"/>
              </a:rPr>
              <a:t>, </a:t>
            </a:r>
            <a:r>
              <a:rPr lang="en-US" sz="1800" cap="none" spc="0" dirty="0" err="1">
                <a:effectLst/>
                <a:latin typeface="+mj-lt"/>
              </a:rPr>
              <a:t>DipABLM</a:t>
            </a:r>
            <a:r>
              <a:rPr lang="en-US" sz="1800" cap="none" spc="0" dirty="0">
                <a:effectLst/>
                <a:latin typeface="+mj-lt"/>
              </a:rPr>
              <a:t>, DABMA, </a:t>
            </a:r>
          </a:p>
          <a:p>
            <a:r>
              <a:rPr lang="en-US" sz="1800" cap="none" spc="0" dirty="0">
                <a:effectLst/>
                <a:latin typeface="+mj-lt"/>
              </a:rPr>
              <a:t>Weill Cornell Medicine/New York Presbyterian Hospital</a:t>
            </a:r>
          </a:p>
          <a:p>
            <a:endParaRPr lang="en-US" dirty="0"/>
          </a:p>
        </p:txBody>
      </p:sp>
      <p:sp>
        <p:nvSpPr>
          <p:cNvPr id="10" name="Content Placeholder 9">
            <a:extLst>
              <a:ext uri="{FF2B5EF4-FFF2-40B4-BE49-F238E27FC236}">
                <a16:creationId xmlns:a16="http://schemas.microsoft.com/office/drawing/2014/main" id="{39119A4C-6C5E-5A4C-47C8-5EA1AD52B5D2}"/>
              </a:ext>
            </a:extLst>
          </p:cNvPr>
          <p:cNvSpPr>
            <a:spLocks noGrp="1"/>
          </p:cNvSpPr>
          <p:nvPr>
            <p:ph sz="quarter" idx="13"/>
          </p:nvPr>
        </p:nvSpPr>
        <p:spPr>
          <a:xfrm>
            <a:off x="5842000" y="3816383"/>
            <a:ext cx="2905928" cy="276999"/>
          </a:xfrm>
        </p:spPr>
        <p:txBody>
          <a:bodyPr/>
          <a:lstStyle/>
          <a:p>
            <a:r>
              <a:rPr lang="en-US" dirty="0">
                <a:latin typeface="+mj-lt"/>
              </a:rPr>
              <a:t>03.06.2025</a:t>
            </a:r>
          </a:p>
        </p:txBody>
      </p:sp>
    </p:spTree>
    <p:extLst>
      <p:ext uri="{BB962C8B-B14F-4D97-AF65-F5344CB8AC3E}">
        <p14:creationId xmlns:p14="http://schemas.microsoft.com/office/powerpoint/2010/main" val="290530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48E521-185D-414C-B69D-737CB0815E6D}"/>
              </a:ext>
            </a:extLst>
          </p:cNvPr>
          <p:cNvSpPr>
            <a:spLocks noGrp="1"/>
          </p:cNvSpPr>
          <p:nvPr>
            <p:ph type="title"/>
          </p:nvPr>
        </p:nvSpPr>
        <p:spPr>
          <a:xfrm>
            <a:off x="457200" y="312149"/>
            <a:ext cx="7747000" cy="415498"/>
          </a:xfrm>
        </p:spPr>
        <p:txBody>
          <a:bodyPr/>
          <a:lstStyle/>
          <a:p>
            <a:r>
              <a:rPr lang="en-US" dirty="0">
                <a:solidFill>
                  <a:schemeClr val="bg2"/>
                </a:solidFill>
              </a:rPr>
              <a:t>Dr. Loy’s Immune-Boosting Broth</a:t>
            </a:r>
          </a:p>
        </p:txBody>
      </p:sp>
      <p:sp>
        <p:nvSpPr>
          <p:cNvPr id="3" name="Content Placeholder 2">
            <a:extLst>
              <a:ext uri="{FF2B5EF4-FFF2-40B4-BE49-F238E27FC236}">
                <a16:creationId xmlns:a16="http://schemas.microsoft.com/office/drawing/2014/main" id="{2F76DA9D-D427-7B45-A26E-A710CEAEC39D}"/>
              </a:ext>
            </a:extLst>
          </p:cNvPr>
          <p:cNvSpPr>
            <a:spLocks noGrp="1"/>
          </p:cNvSpPr>
          <p:nvPr>
            <p:ph sz="half" idx="1"/>
          </p:nvPr>
        </p:nvSpPr>
        <p:spPr>
          <a:xfrm>
            <a:off x="682106" y="1252674"/>
            <a:ext cx="5483915" cy="2925087"/>
          </a:xfrm>
        </p:spPr>
        <p:txBody>
          <a:bodyPr numCol="2">
            <a:noAutofit/>
          </a:bodyPr>
          <a:lstStyle/>
          <a:p>
            <a:r>
              <a:rPr lang="en-US" sz="1400" dirty="0">
                <a:latin typeface="Oswald" pitchFamily="2" charset="77"/>
              </a:rPr>
              <a:t>1 leek sliced thin</a:t>
            </a:r>
          </a:p>
          <a:p>
            <a:r>
              <a:rPr lang="en-US" sz="1400" dirty="0">
                <a:latin typeface="Oswald" pitchFamily="2" charset="77"/>
              </a:rPr>
              <a:t>4 stalks celery chopped</a:t>
            </a:r>
          </a:p>
          <a:p>
            <a:r>
              <a:rPr lang="en-US" sz="1400" dirty="0">
                <a:latin typeface="Oswald" pitchFamily="2" charset="77"/>
              </a:rPr>
              <a:t>1 shallot chopped</a:t>
            </a:r>
          </a:p>
          <a:p>
            <a:r>
              <a:rPr lang="en-US" sz="1400" dirty="0">
                <a:latin typeface="Oswald" pitchFamily="2" charset="77"/>
              </a:rPr>
              <a:t>1 T fresh turmeric root (or 1 tsp dried)</a:t>
            </a:r>
          </a:p>
          <a:p>
            <a:r>
              <a:rPr lang="en-US" sz="1400" dirty="0">
                <a:latin typeface="Oswald" pitchFamily="2" charset="77"/>
              </a:rPr>
              <a:t>1 tsp cinnamon</a:t>
            </a:r>
          </a:p>
          <a:p>
            <a:r>
              <a:rPr lang="en-US" sz="1400" dirty="0">
                <a:latin typeface="Oswald" pitchFamily="2" charset="77"/>
              </a:rPr>
              <a:t>½ tsp cardamon</a:t>
            </a:r>
          </a:p>
          <a:p>
            <a:r>
              <a:rPr lang="en-US" sz="1400" dirty="0">
                <a:latin typeface="Oswald" pitchFamily="2" charset="77"/>
              </a:rPr>
              <a:t>½ tsp cumin</a:t>
            </a:r>
          </a:p>
          <a:p>
            <a:r>
              <a:rPr lang="en-US" sz="1400" dirty="0">
                <a:latin typeface="Oswald" pitchFamily="2" charset="77"/>
              </a:rPr>
              <a:t>4T olive oil or avocado oil (or omit)</a:t>
            </a:r>
          </a:p>
          <a:p>
            <a:r>
              <a:rPr lang="en-US" sz="1400" dirty="0">
                <a:latin typeface="Oswald" pitchFamily="2" charset="77"/>
              </a:rPr>
              <a:t>1/2C chopped medicinal mushroom (shitake, maitake, enoki, oyster, </a:t>
            </a:r>
            <a:r>
              <a:rPr lang="en-US" sz="1400" dirty="0" err="1">
                <a:latin typeface="Oswald" pitchFamily="2" charset="77"/>
              </a:rPr>
              <a:t>etc</a:t>
            </a:r>
            <a:r>
              <a:rPr lang="en-US" sz="1400" dirty="0">
                <a:latin typeface="Oswald" pitchFamily="2" charset="77"/>
              </a:rPr>
              <a:t>)</a:t>
            </a:r>
          </a:p>
          <a:p>
            <a:r>
              <a:rPr lang="en-US" sz="1400" dirty="0">
                <a:latin typeface="Oswald" pitchFamily="2" charset="77"/>
              </a:rPr>
              <a:t>2C chopped rainbow chard separated into stems and leaves (or dandelion, kale, </a:t>
            </a:r>
            <a:r>
              <a:rPr lang="en-US" sz="1400" dirty="0" err="1">
                <a:latin typeface="Oswald" pitchFamily="2" charset="77"/>
              </a:rPr>
              <a:t>bok</a:t>
            </a:r>
            <a:r>
              <a:rPr lang="en-US" sz="1400" dirty="0">
                <a:latin typeface="Oswald" pitchFamily="2" charset="77"/>
              </a:rPr>
              <a:t> choy)</a:t>
            </a:r>
          </a:p>
          <a:p>
            <a:r>
              <a:rPr lang="en-US" sz="1400" dirty="0">
                <a:latin typeface="Oswald" pitchFamily="2" charset="77"/>
              </a:rPr>
              <a:t>1C red lentils</a:t>
            </a:r>
          </a:p>
          <a:p>
            <a:r>
              <a:rPr lang="en-US" sz="1400" dirty="0">
                <a:latin typeface="Oswald" pitchFamily="2" charset="77"/>
              </a:rPr>
              <a:t>4 C bone broth or vegetable stock</a:t>
            </a:r>
          </a:p>
          <a:p>
            <a:r>
              <a:rPr lang="en-US" sz="1400" dirty="0">
                <a:latin typeface="Oswald" pitchFamily="2" charset="77"/>
              </a:rPr>
              <a:t>2T chopped </a:t>
            </a:r>
            <a:r>
              <a:rPr lang="en-US" sz="1400" dirty="0" err="1">
                <a:latin typeface="Oswald" pitchFamily="2" charset="77"/>
              </a:rPr>
              <a:t>astralagus</a:t>
            </a:r>
            <a:r>
              <a:rPr lang="en-US" sz="1400" dirty="0">
                <a:latin typeface="Oswald" pitchFamily="2" charset="77"/>
              </a:rPr>
              <a:t> root (keep separate in muslin bag or tea ball)</a:t>
            </a:r>
          </a:p>
          <a:p>
            <a:r>
              <a:rPr lang="en-US" sz="1400" dirty="0">
                <a:latin typeface="Oswald" pitchFamily="2" charset="77"/>
              </a:rPr>
              <a:t>1 burdock, chopped (optional)</a:t>
            </a:r>
          </a:p>
          <a:p>
            <a:r>
              <a:rPr lang="en-US" sz="1400" dirty="0" err="1">
                <a:latin typeface="Oswald" pitchFamily="2" charset="77"/>
              </a:rPr>
              <a:t>Codonopsis</a:t>
            </a:r>
            <a:r>
              <a:rPr lang="en-US" sz="1400" dirty="0">
                <a:latin typeface="Oswald" pitchFamily="2" charset="77"/>
              </a:rPr>
              <a:t> (optional) </a:t>
            </a:r>
            <a:br>
              <a:rPr lang="en-US" sz="1400" dirty="0">
                <a:latin typeface="Oswald" pitchFamily="2" charset="77"/>
              </a:rPr>
            </a:br>
            <a:r>
              <a:rPr lang="en-US" sz="1400" dirty="0">
                <a:latin typeface="Oswald" pitchFamily="2" charset="77"/>
              </a:rPr>
              <a:t>(Provided by Dr. Michelle Loy, adapted from Dr. Anne Kennard)</a:t>
            </a:r>
          </a:p>
          <a:p>
            <a:r>
              <a:rPr lang="en-US" sz="1400" dirty="0">
                <a:latin typeface="Oswald" pitchFamily="2" charset="77"/>
              </a:rPr>
              <a:t>Or consider Shabu Shabu</a:t>
            </a:r>
          </a:p>
          <a:p>
            <a:endParaRPr lang="en-US" sz="1400" dirty="0"/>
          </a:p>
        </p:txBody>
      </p:sp>
      <p:pic>
        <p:nvPicPr>
          <p:cNvPr id="7170" name="Picture 2" descr="Pin on veg">
            <a:extLst>
              <a:ext uri="{FF2B5EF4-FFF2-40B4-BE49-F238E27FC236}">
                <a16:creationId xmlns:a16="http://schemas.microsoft.com/office/drawing/2014/main" id="{EFC93185-129E-9C4D-8482-FDABCA64A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835" y="1252674"/>
            <a:ext cx="1950058" cy="292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6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Veggie choices - Picture of Spring Shabu-Shabu, Flushing - Tripadvisor">
            <a:extLst>
              <a:ext uri="{FF2B5EF4-FFF2-40B4-BE49-F238E27FC236}">
                <a16:creationId xmlns:a16="http://schemas.microsoft.com/office/drawing/2014/main" id="{E56F79E4-DE54-DC4E-BA97-15C22F67A3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051"/>
          <a:stretch/>
        </p:blipFill>
        <p:spPr bwMode="auto">
          <a:xfrm>
            <a:off x="241300" y="241300"/>
            <a:ext cx="4256171" cy="227313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Volcano Shabu Shabu Buffet - Picture of Volcano Shabu Shabu Buffet,  Cyberjaya - Tripadvisor">
            <a:extLst>
              <a:ext uri="{FF2B5EF4-FFF2-40B4-BE49-F238E27FC236}">
                <a16:creationId xmlns:a16="http://schemas.microsoft.com/office/drawing/2014/main" id="{19D4A28B-6F8C-0541-A7F9-BDE5967C76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21" r="2" b="17465"/>
          <a:stretch/>
        </p:blipFill>
        <p:spPr bwMode="auto">
          <a:xfrm>
            <a:off x="241302" y="2643217"/>
            <a:ext cx="2007434" cy="20823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habu-yo: Affordable all-you-can-eat Shabu-Shabu Restaurant in Japan -  Japan Web Magazine">
            <a:extLst>
              <a:ext uri="{FF2B5EF4-FFF2-40B4-BE49-F238E27FC236}">
                <a16:creationId xmlns:a16="http://schemas.microsoft.com/office/drawing/2014/main" id="{1C3803B5-CECE-4747-A657-D07FCA6F10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59" r="2269" b="5"/>
          <a:stretch/>
        </p:blipFill>
        <p:spPr bwMode="auto">
          <a:xfrm>
            <a:off x="2369665" y="2636142"/>
            <a:ext cx="2127807" cy="20894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Ultimate Vegan Shabu-Shabu/Hot Pot — Madeline Lu">
            <a:extLst>
              <a:ext uri="{FF2B5EF4-FFF2-40B4-BE49-F238E27FC236}">
                <a16:creationId xmlns:a16="http://schemas.microsoft.com/office/drawing/2014/main" id="{014DD609-A88C-DA4D-94FE-C8C01BC501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10" r="16537" b="2"/>
          <a:stretch/>
        </p:blipFill>
        <p:spPr bwMode="auto">
          <a:xfrm>
            <a:off x="4646530" y="241300"/>
            <a:ext cx="4256169" cy="4484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D8F439-3111-CD44-B2C9-2C17BF1B55D7}"/>
              </a:ext>
            </a:extLst>
          </p:cNvPr>
          <p:cNvSpPr txBox="1"/>
          <p:nvPr/>
        </p:nvSpPr>
        <p:spPr>
          <a:xfrm>
            <a:off x="3643312" y="4815066"/>
            <a:ext cx="1696298" cy="300082"/>
          </a:xfrm>
          <a:prstGeom prst="rect">
            <a:avLst/>
          </a:prstGeom>
          <a:noFill/>
        </p:spPr>
        <p:txBody>
          <a:bodyPr wrap="none" rtlCol="0">
            <a:spAutoFit/>
          </a:bodyPr>
          <a:lstStyle/>
          <a:p>
            <a:r>
              <a:rPr lang="en-US" sz="1350" dirty="0"/>
              <a:t>Hot Pot/Shabu Shabu</a:t>
            </a:r>
          </a:p>
        </p:txBody>
      </p:sp>
    </p:spTree>
    <p:extLst>
      <p:ext uri="{BB962C8B-B14F-4D97-AF65-F5344CB8AC3E}">
        <p14:creationId xmlns:p14="http://schemas.microsoft.com/office/powerpoint/2010/main" val="1284625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235A56C-F47A-1F21-112D-36D787429ECF}"/>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9153" b="18521"/>
          <a:stretch/>
        </p:blipFill>
        <p:spPr bwMode="auto">
          <a:xfrm>
            <a:off x="-2286" y="7"/>
            <a:ext cx="9143999" cy="514349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B341D164-756D-42FE-7DB1-2E6226BFAEEA}"/>
              </a:ext>
            </a:extLst>
          </p:cNvPr>
          <p:cNvSpPr>
            <a:spLocks noGrp="1"/>
          </p:cNvSpPr>
          <p:nvPr>
            <p:ph type="title"/>
          </p:nvPr>
        </p:nvSpPr>
        <p:spPr>
          <a:xfrm>
            <a:off x="825038" y="1500964"/>
            <a:ext cx="7543800" cy="2681084"/>
          </a:xfrm>
          <a:effectLst>
            <a:outerShdw blurRad="50800" dist="38100" dir="2700000" algn="tl" rotWithShape="0">
              <a:prstClr val="black">
                <a:alpha val="40000"/>
              </a:prstClr>
            </a:outerShdw>
          </a:effectLst>
        </p:spPr>
        <p:txBody>
          <a:bodyPr spcFirstLastPara="1" vert="horz" wrap="square" lIns="68580" tIns="34290" rIns="68580" bIns="34290" rtlCol="0" anchor="b" anchorCtr="0">
            <a:normAutofit/>
          </a:bodyPr>
          <a:lstStyle/>
          <a:p>
            <a:pPr algn="ctr"/>
            <a:r>
              <a:rPr lang="en-US" sz="3900" dirty="0">
                <a:solidFill>
                  <a:srgbClr val="FF0000"/>
                </a:solidFill>
              </a:rPr>
              <a:t>Eat Medicine “Chi Yao”</a:t>
            </a:r>
          </a:p>
        </p:txBody>
      </p:sp>
      <p:sp>
        <p:nvSpPr>
          <p:cNvPr id="10" name="Text Placeholder 9">
            <a:extLst>
              <a:ext uri="{FF2B5EF4-FFF2-40B4-BE49-F238E27FC236}">
                <a16:creationId xmlns:a16="http://schemas.microsoft.com/office/drawing/2014/main" id="{526C1D7F-0A41-9B67-ACA1-F462329E1235}"/>
              </a:ext>
            </a:extLst>
          </p:cNvPr>
          <p:cNvSpPr>
            <a:spLocks noGrp="1"/>
          </p:cNvSpPr>
          <p:nvPr>
            <p:ph type="body" idx="1"/>
          </p:nvPr>
        </p:nvSpPr>
        <p:spPr>
          <a:xfrm>
            <a:off x="982694" y="4336786"/>
            <a:ext cx="7543800" cy="962030"/>
          </a:xfrm>
          <a:effectLst>
            <a:outerShdw blurRad="50800" dist="38100" dir="2700000" algn="tl" rotWithShape="0">
              <a:prstClr val="black">
                <a:alpha val="40000"/>
              </a:prstClr>
            </a:outerShdw>
          </a:effectLst>
        </p:spPr>
        <p:txBody>
          <a:bodyPr spcFirstLastPara="1" vert="horz" wrap="square" lIns="68580" tIns="34290" rIns="68580" bIns="34290" rtlCol="0" anchor="ctr" anchorCtr="0">
            <a:normAutofit/>
          </a:bodyPr>
          <a:lstStyle/>
          <a:p>
            <a:pPr algn="ctr"/>
            <a:r>
              <a:rPr lang="en-US" dirty="0">
                <a:solidFill>
                  <a:schemeClr val="accent6"/>
                </a:solidFill>
              </a:rPr>
              <a:t>And may it be delicious and bring you joy…</a:t>
            </a:r>
          </a:p>
        </p:txBody>
      </p:sp>
    </p:spTree>
    <p:extLst>
      <p:ext uri="{BB962C8B-B14F-4D97-AF65-F5344CB8AC3E}">
        <p14:creationId xmlns:p14="http://schemas.microsoft.com/office/powerpoint/2010/main" val="1120505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673E680F-8B21-5FDB-E280-15B32F1EF24F}"/>
            </a:ext>
          </a:extLst>
        </p:cNvPr>
        <p:cNvGrpSpPr/>
        <p:nvPr/>
      </p:nvGrpSpPr>
      <p:grpSpPr>
        <a:xfrm>
          <a:off x="0" y="0"/>
          <a:ext cx="0" cy="0"/>
          <a:chOff x="0" y="0"/>
          <a:chExt cx="0" cy="0"/>
        </a:xfrm>
      </p:grpSpPr>
      <p:sp>
        <p:nvSpPr>
          <p:cNvPr id="272" name="Google Shape;272;p41">
            <a:extLst>
              <a:ext uri="{FF2B5EF4-FFF2-40B4-BE49-F238E27FC236}">
                <a16:creationId xmlns:a16="http://schemas.microsoft.com/office/drawing/2014/main" id="{A80D54C8-D753-F720-A7A4-CAB2469EC8BB}"/>
              </a:ext>
            </a:extLst>
          </p:cNvPr>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273" name="Google Shape;273;p41">
            <a:extLst>
              <a:ext uri="{FF2B5EF4-FFF2-40B4-BE49-F238E27FC236}">
                <a16:creationId xmlns:a16="http://schemas.microsoft.com/office/drawing/2014/main" id="{C59ADABC-0A1C-5DDF-4147-21380AD5576D}"/>
              </a:ext>
            </a:extLst>
          </p:cNvPr>
          <p:cNvSpPr txBox="1">
            <a:spLocks noGrp="1"/>
          </p:cNvSpPr>
          <p:nvPr>
            <p:ph type="title"/>
          </p:nvPr>
        </p:nvSpPr>
        <p:spPr>
          <a:xfrm>
            <a:off x="1738350" y="2458488"/>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Bao He Wan Formula</a:t>
            </a:r>
          </a:p>
        </p:txBody>
      </p:sp>
    </p:spTree>
    <p:extLst>
      <p:ext uri="{BB962C8B-B14F-4D97-AF65-F5344CB8AC3E}">
        <p14:creationId xmlns:p14="http://schemas.microsoft.com/office/powerpoint/2010/main" val="2171760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A3470C85-2E2C-CA4E-AFAA-84B1D0D6DDB8}"/>
              </a:ext>
            </a:extLst>
          </p:cNvPr>
          <p:cNvPicPr>
            <a:picLocks noChangeAspect="1"/>
          </p:cNvPicPr>
          <p:nvPr/>
        </p:nvPicPr>
        <p:blipFill rotWithShape="1">
          <a:blip r:embed="rId3"/>
          <a:srcRect r="2400" b="8624"/>
          <a:stretch/>
        </p:blipFill>
        <p:spPr>
          <a:xfrm flipH="1">
            <a:off x="219456" y="198538"/>
            <a:ext cx="8924544" cy="4944962"/>
          </a:xfrm>
          <a:prstGeom prst="rect">
            <a:avLst/>
          </a:prstGeom>
        </p:spPr>
      </p:pic>
      <p:sp>
        <p:nvSpPr>
          <p:cNvPr id="12" name="Rectangle 11">
            <a:extLst>
              <a:ext uri="{FF2B5EF4-FFF2-40B4-BE49-F238E27FC236}">
                <a16:creationId xmlns:a16="http://schemas.microsoft.com/office/drawing/2014/main" id="{7F6F2274-35D1-4E45-9F14-52525F19FDC8}"/>
              </a:ext>
            </a:extLst>
          </p:cNvPr>
          <p:cNvSpPr/>
          <p:nvPr/>
        </p:nvSpPr>
        <p:spPr>
          <a:xfrm>
            <a:off x="19770" y="0"/>
            <a:ext cx="5295900" cy="4114800"/>
          </a:xfrm>
          <a:prstGeom prst="rect">
            <a:avLst/>
          </a:prstGeom>
          <a:solidFill>
            <a:srgbClr val="042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pic>
        <p:nvPicPr>
          <p:cNvPr id="13" name="Picture 12" descr="Graphical user interface&#10;&#10;Description automatically generated with low confidence">
            <a:extLst>
              <a:ext uri="{FF2B5EF4-FFF2-40B4-BE49-F238E27FC236}">
                <a16:creationId xmlns:a16="http://schemas.microsoft.com/office/drawing/2014/main" id="{EF0AF47A-676B-5046-B9C5-BA0286D21A4B}"/>
              </a:ext>
            </a:extLst>
          </p:cNvPr>
          <p:cNvPicPr>
            <a:picLocks noChangeAspect="1"/>
          </p:cNvPicPr>
          <p:nvPr/>
        </p:nvPicPr>
        <p:blipFill>
          <a:blip r:embed="rId4"/>
          <a:stretch>
            <a:fillRect/>
          </a:stretch>
        </p:blipFill>
        <p:spPr>
          <a:xfrm>
            <a:off x="676995" y="244258"/>
            <a:ext cx="2644670" cy="571695"/>
          </a:xfrm>
          <a:prstGeom prst="rect">
            <a:avLst/>
          </a:prstGeom>
        </p:spPr>
      </p:pic>
      <p:sp>
        <p:nvSpPr>
          <p:cNvPr id="14" name="Title 1">
            <a:extLst>
              <a:ext uri="{FF2B5EF4-FFF2-40B4-BE49-F238E27FC236}">
                <a16:creationId xmlns:a16="http://schemas.microsoft.com/office/drawing/2014/main" id="{7CCFB709-4331-8C46-A775-515EED1F41F5}"/>
              </a:ext>
            </a:extLst>
          </p:cNvPr>
          <p:cNvSpPr>
            <a:spLocks noGrp="1"/>
          </p:cNvSpPr>
          <p:nvPr>
            <p:ph type="title"/>
          </p:nvPr>
        </p:nvSpPr>
        <p:spPr>
          <a:xfrm>
            <a:off x="576028" y="1209675"/>
            <a:ext cx="4605572" cy="1800225"/>
          </a:xfrm>
        </p:spPr>
        <p:txBody>
          <a:bodyPr anchor="ctr">
            <a:noAutofit/>
          </a:bodyPr>
          <a:lstStyle/>
          <a:p>
            <a:r>
              <a:rPr lang="en-US" sz="1800" dirty="0">
                <a:solidFill>
                  <a:schemeClr val="bg1"/>
                </a:solidFill>
                <a:latin typeface="Garamond" panose="02020404030301010803" pitchFamily="18" charset="0"/>
              </a:rPr>
              <a:t>International Congress on Integrative Medicine: </a:t>
            </a:r>
            <a:br>
              <a:rPr lang="en-US" sz="1800" dirty="0">
                <a:solidFill>
                  <a:schemeClr val="bg1"/>
                </a:solidFill>
                <a:latin typeface="Garamond" panose="02020404030301010803" pitchFamily="18" charset="0"/>
              </a:rPr>
            </a:br>
            <a:r>
              <a:rPr lang="en-US" sz="1800" dirty="0">
                <a:solidFill>
                  <a:schemeClr val="bg1"/>
                </a:solidFill>
                <a:latin typeface="Garamond" panose="02020404030301010803" pitchFamily="18" charset="0"/>
              </a:rPr>
              <a:t>Harnessing Traditional Chinese Medicine for Oncology: Dietary and Herbal Therapies in Supporting Cancer Treatment and Survivorship</a:t>
            </a:r>
          </a:p>
        </p:txBody>
      </p:sp>
      <p:sp>
        <p:nvSpPr>
          <p:cNvPr id="15" name="Title 1">
            <a:extLst>
              <a:ext uri="{FF2B5EF4-FFF2-40B4-BE49-F238E27FC236}">
                <a16:creationId xmlns:a16="http://schemas.microsoft.com/office/drawing/2014/main" id="{91909A65-B010-194C-8A87-3B26895FAF88}"/>
              </a:ext>
            </a:extLst>
          </p:cNvPr>
          <p:cNvSpPr txBox="1">
            <a:spLocks/>
          </p:cNvSpPr>
          <p:nvPr/>
        </p:nvSpPr>
        <p:spPr>
          <a:xfrm>
            <a:off x="576028" y="3208438"/>
            <a:ext cx="4976447" cy="72538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baseline="0">
                <a:solidFill>
                  <a:schemeClr val="tx1"/>
                </a:solidFill>
                <a:latin typeface="Helvetica Neue" panose="02000503000000020004" pitchFamily="2" charset="0"/>
                <a:ea typeface="+mj-ea"/>
                <a:cs typeface="+mj-cs"/>
              </a:defRPr>
            </a:lvl1pPr>
          </a:lstStyle>
          <a:p>
            <a:pPr defTabSz="685800">
              <a:buClrTx/>
            </a:pPr>
            <a:r>
              <a:rPr lang="en-US" sz="1350" b="1" dirty="0">
                <a:solidFill>
                  <a:prstClr val="white"/>
                </a:solidFill>
              </a:rPr>
              <a:t>Jennifer Ashby, DAOM, MS</a:t>
            </a:r>
          </a:p>
          <a:p>
            <a:pPr defTabSz="685800">
              <a:buClrTx/>
            </a:pPr>
            <a:r>
              <a:rPr lang="en-US" sz="1050" dirty="0">
                <a:solidFill>
                  <a:prstClr val="white"/>
                </a:solidFill>
              </a:rPr>
              <a:t>UCSF</a:t>
            </a:r>
          </a:p>
          <a:p>
            <a:pPr defTabSz="685800">
              <a:buClrTx/>
            </a:pPr>
            <a:r>
              <a:rPr lang="en-US" sz="1050" dirty="0">
                <a:solidFill>
                  <a:prstClr val="white"/>
                </a:solidFill>
              </a:rPr>
              <a:t>Osher Center for Integrative Health</a:t>
            </a:r>
          </a:p>
          <a:p>
            <a:pPr defTabSz="685800">
              <a:buClrTx/>
            </a:pPr>
            <a:r>
              <a:rPr lang="en-US" sz="675" dirty="0">
                <a:solidFill>
                  <a:prstClr val="black"/>
                </a:solidFill>
              </a:rPr>
              <a:t>San F</a:t>
            </a:r>
          </a:p>
        </p:txBody>
      </p:sp>
      <p:sp>
        <p:nvSpPr>
          <p:cNvPr id="2" name="Date Placeholder 1">
            <a:extLst>
              <a:ext uri="{FF2B5EF4-FFF2-40B4-BE49-F238E27FC236}">
                <a16:creationId xmlns:a16="http://schemas.microsoft.com/office/drawing/2014/main" id="{C73A89D1-1D3F-D32F-F971-C853CD92D723}"/>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4" name="Footer Placeholder 3">
            <a:extLst>
              <a:ext uri="{FF2B5EF4-FFF2-40B4-BE49-F238E27FC236}">
                <a16:creationId xmlns:a16="http://schemas.microsoft.com/office/drawing/2014/main" id="{756A8B5D-CD07-1C5A-672B-EF5EBA7F2580}"/>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1362560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C9C598-9DF9-FFC7-53A3-EB9E9D018D04}"/>
              </a:ext>
            </a:extLst>
          </p:cNvPr>
          <p:cNvSpPr>
            <a:spLocks noGrp="1"/>
          </p:cNvSpPr>
          <p:nvPr>
            <p:ph type="title"/>
          </p:nvPr>
        </p:nvSpPr>
        <p:spPr/>
        <p:txBody>
          <a:bodyPr/>
          <a:lstStyle/>
          <a:p>
            <a:r>
              <a:rPr lang="en-US" dirty="0"/>
              <a:t>STATISTICS</a:t>
            </a:r>
          </a:p>
        </p:txBody>
      </p:sp>
      <p:sp>
        <p:nvSpPr>
          <p:cNvPr id="3" name="Content Placeholder 2">
            <a:extLst>
              <a:ext uri="{FF2B5EF4-FFF2-40B4-BE49-F238E27FC236}">
                <a16:creationId xmlns:a16="http://schemas.microsoft.com/office/drawing/2014/main" id="{FFA398D3-9B85-8106-B234-BEF6500A7351}"/>
              </a:ext>
            </a:extLst>
          </p:cNvPr>
          <p:cNvSpPr>
            <a:spLocks noGrp="1"/>
          </p:cNvSpPr>
          <p:nvPr>
            <p:ph idx="1"/>
          </p:nvPr>
        </p:nvSpPr>
        <p:spPr/>
        <p:txBody>
          <a:bodyPr>
            <a:normAutofit/>
          </a:bodyPr>
          <a:lstStyle/>
          <a:p>
            <a:r>
              <a:rPr lang="en-US" sz="1500" dirty="0">
                <a:solidFill>
                  <a:srgbClr val="1B1B1B"/>
                </a:solidFill>
                <a:latin typeface="Arial" panose="020B0604020202020204" pitchFamily="34" charset="0"/>
                <a:cs typeface="Arial" panose="020B0604020202020204" pitchFamily="34" charset="0"/>
              </a:rPr>
              <a:t>It is estimated that approximately 60%–100% of patients on high-dose chemotherapy will experience GI toxicities (</a:t>
            </a:r>
            <a:r>
              <a:rPr lang="en-US" sz="1500" u="sng" dirty="0">
                <a:solidFill>
                  <a:srgbClr val="005EA2"/>
                </a:solidFill>
                <a:latin typeface="Arial" panose="020B0604020202020204" pitchFamily="34" charset="0"/>
                <a:cs typeface="Arial" panose="020B0604020202020204" pitchFamily="34" charset="0"/>
                <a:hlinkClick r:id="rId2"/>
              </a:rPr>
              <a:t>Cinausero et al., 2017</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3"/>
              </a:rPr>
              <a:t>Dahlgren et al., 2021</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4"/>
              </a:rPr>
              <a:t>Sonis, 2004</a:t>
            </a:r>
            <a:r>
              <a:rPr lang="en-US" sz="1500" dirty="0">
                <a:solidFill>
                  <a:srgbClr val="1B1B1B"/>
                </a:solidFill>
                <a:latin typeface="Arial" panose="020B0604020202020204" pitchFamily="34" charset="0"/>
                <a:cs typeface="Arial" panose="020B0604020202020204" pitchFamily="34" charset="0"/>
              </a:rPr>
              <a:t>). </a:t>
            </a:r>
          </a:p>
          <a:p>
            <a:endParaRPr lang="en-US" sz="1500" dirty="0">
              <a:solidFill>
                <a:srgbClr val="1B1B1B"/>
              </a:solidFill>
              <a:latin typeface="Arial" panose="020B0604020202020204" pitchFamily="34" charset="0"/>
              <a:cs typeface="Arial" panose="020B0604020202020204" pitchFamily="34" charset="0"/>
            </a:endParaRPr>
          </a:p>
          <a:p>
            <a:r>
              <a:rPr lang="en-US" sz="1500" dirty="0">
                <a:solidFill>
                  <a:srgbClr val="1B1B1B"/>
                </a:solidFill>
                <a:latin typeface="Arial" panose="020B0604020202020204" pitchFamily="34" charset="0"/>
                <a:cs typeface="Arial" panose="020B0604020202020204" pitchFamily="34" charset="0"/>
              </a:rPr>
              <a:t>Clinical symptoms typically manifest as nausea, constipation, vomiting, diarrhea, abdominal pain, weight loss and ulcerations within the mucosa (</a:t>
            </a:r>
            <a:r>
              <a:rPr lang="en-US" sz="1500" u="sng" dirty="0">
                <a:solidFill>
                  <a:srgbClr val="005EA2"/>
                </a:solidFill>
                <a:latin typeface="Arial" panose="020B0604020202020204" pitchFamily="34" charset="0"/>
                <a:cs typeface="Arial" panose="020B0604020202020204" pitchFamily="34" charset="0"/>
                <a:hlinkClick r:id="rId2"/>
              </a:rPr>
              <a:t>Cinausero et al., 2017</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5"/>
              </a:rPr>
              <a:t>Kwon, 2016</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4"/>
              </a:rPr>
              <a:t>Sonis, 2004</a:t>
            </a:r>
            <a:r>
              <a:rPr lang="en-US" sz="1500" dirty="0">
                <a:solidFill>
                  <a:srgbClr val="1B1B1B"/>
                </a:solidFill>
                <a:latin typeface="Arial" panose="020B0604020202020204" pitchFamily="34" charset="0"/>
                <a:cs typeface="Arial" panose="020B0604020202020204" pitchFamily="34" charset="0"/>
              </a:rPr>
              <a:t>).</a:t>
            </a:r>
          </a:p>
          <a:p>
            <a:endParaRPr lang="en-US" sz="1500" dirty="0">
              <a:solidFill>
                <a:srgbClr val="1B1B1B"/>
              </a:solidFill>
              <a:latin typeface="Arial" panose="020B0604020202020204" pitchFamily="34" charset="0"/>
              <a:cs typeface="Arial" panose="020B0604020202020204" pitchFamily="34" charset="0"/>
            </a:endParaRPr>
          </a:p>
          <a:p>
            <a:r>
              <a:rPr lang="en-US" sz="1500" dirty="0">
                <a:solidFill>
                  <a:srgbClr val="1B1B1B"/>
                </a:solidFill>
                <a:latin typeface="Arial" panose="020B0604020202020204" pitchFamily="34" charset="0"/>
                <a:cs typeface="Arial" panose="020B0604020202020204" pitchFamily="34" charset="0"/>
              </a:rPr>
              <a:t>Treatment of patients is often limited to symptom management and palliative care as currently no preventative treatments exist. Clinicians are frequently left with the difficult choice of interrupting or altering the chemotherapy regimen or even prematurely discontinuing treatment, ultimately reducing desirable outcomes, increasing hospital stays, impairing patients’ quality of life, and increasing their economic burden (</a:t>
            </a:r>
            <a:r>
              <a:rPr lang="en-US" sz="1500" u="sng" dirty="0">
                <a:solidFill>
                  <a:srgbClr val="005EA2"/>
                </a:solidFill>
                <a:latin typeface="Arial" panose="020B0604020202020204" pitchFamily="34" charset="0"/>
                <a:cs typeface="Arial" panose="020B0604020202020204" pitchFamily="34" charset="0"/>
                <a:hlinkClick r:id="rId2"/>
              </a:rPr>
              <a:t>Cinausero et al., 2017</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6"/>
              </a:rPr>
              <a:t>Elting et al., 2003</a:t>
            </a:r>
            <a:r>
              <a:rPr lang="en-US" sz="1500" dirty="0">
                <a:solidFill>
                  <a:srgbClr val="1B1B1B"/>
                </a:solidFill>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E2927640-2AE9-D468-02DC-1E742FF03E04}"/>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6" name="Footer Placeholder 5">
            <a:extLst>
              <a:ext uri="{FF2B5EF4-FFF2-40B4-BE49-F238E27FC236}">
                <a16:creationId xmlns:a16="http://schemas.microsoft.com/office/drawing/2014/main" id="{2FC582A4-86FA-E5B2-4EE7-60E143CA3563}"/>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948693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80E8-6A72-2291-F7EB-4DE022136F87}"/>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(Preserve Harmony Pill)</a:t>
            </a:r>
            <a:br>
              <a:rPr lang="en-US" dirty="0"/>
            </a:br>
            <a:r>
              <a:rPr lang="zh-TW" altLang="en-US" dirty="0"/>
              <a:t>保和丸</a:t>
            </a:r>
            <a:endParaRPr lang="en-US" dirty="0"/>
          </a:p>
        </p:txBody>
      </p:sp>
      <p:sp>
        <p:nvSpPr>
          <p:cNvPr id="3" name="Content Placeholder 2">
            <a:extLst>
              <a:ext uri="{FF2B5EF4-FFF2-40B4-BE49-F238E27FC236}">
                <a16:creationId xmlns:a16="http://schemas.microsoft.com/office/drawing/2014/main" id="{77D7C27D-28C3-3AB4-9AD8-67B4908CCE61}"/>
              </a:ext>
            </a:extLst>
          </p:cNvPr>
          <p:cNvSpPr>
            <a:spLocks noGrp="1"/>
          </p:cNvSpPr>
          <p:nvPr>
            <p:ph idx="1"/>
          </p:nvPr>
        </p:nvSpPr>
        <p:spPr>
          <a:xfrm>
            <a:off x="628650" y="1600200"/>
            <a:ext cx="7886700" cy="3032522"/>
          </a:xfrm>
        </p:spPr>
        <p:txBody>
          <a:bodyPr>
            <a:normAutofit/>
          </a:bodyPr>
          <a:lstStyle/>
          <a:p>
            <a:pPr marL="0" indent="0">
              <a:buNone/>
            </a:pPr>
            <a:r>
              <a:rPr lang="en-US" sz="1800" dirty="0">
                <a:latin typeface="Arial" panose="020B0604020202020204" pitchFamily="34" charset="0"/>
                <a:cs typeface="Arial" panose="020B0604020202020204" pitchFamily="34" charset="0"/>
              </a:rPr>
              <a:t>Origin:</a:t>
            </a:r>
          </a:p>
          <a:p>
            <a:pPr lvl="1"/>
            <a:endParaRPr lang="en-US" sz="1500" dirty="0">
              <a:latin typeface="Arial" panose="020B0604020202020204" pitchFamily="34" charset="0"/>
              <a:cs typeface="Arial" panose="020B0604020202020204" pitchFamily="34" charset="0"/>
            </a:endParaRPr>
          </a:p>
          <a:p>
            <a:pPr lvl="1"/>
            <a:r>
              <a:rPr lang="en-US" sz="1500" dirty="0">
                <a:latin typeface="Arial" panose="020B0604020202020204" pitchFamily="34" charset="0"/>
                <a:cs typeface="Arial" panose="020B0604020202020204" pitchFamily="34" charset="0"/>
              </a:rPr>
              <a:t>The Yuan dynasty was a period of Mongol rule over China that lasted from 1271 to 1368</a:t>
            </a:r>
          </a:p>
          <a:p>
            <a:pPr marL="342900" lvl="1" indent="0">
              <a:buNone/>
            </a:pPr>
            <a:endParaRPr lang="en-US" sz="1500" dirty="0">
              <a:latin typeface="Arial" panose="020B0604020202020204" pitchFamily="34" charset="0"/>
              <a:cs typeface="Arial" panose="020B0604020202020204" pitchFamily="34" charset="0"/>
            </a:endParaRPr>
          </a:p>
          <a:p>
            <a:pPr lvl="1"/>
            <a:r>
              <a:rPr lang="en-US" sz="1500" dirty="0">
                <a:latin typeface="Arial" panose="020B0604020202020204" pitchFamily="34" charset="0"/>
                <a:cs typeface="Arial" panose="020B0604020202020204" pitchFamily="34" charset="0"/>
              </a:rPr>
              <a:t>Stimulates digestion when food is unable to move properly (known as food stagnation in East Asian Medicine)</a:t>
            </a:r>
          </a:p>
          <a:p>
            <a:pPr lvl="1"/>
            <a:endParaRPr lang="en-US" sz="1500" dirty="0">
              <a:latin typeface="Arial" panose="020B0604020202020204" pitchFamily="34" charset="0"/>
              <a:cs typeface="Arial" panose="020B0604020202020204" pitchFamily="34" charset="0"/>
            </a:endParaRPr>
          </a:p>
          <a:p>
            <a:pPr lvl="1"/>
            <a:r>
              <a:rPr lang="en-US" sz="1500" dirty="0">
                <a:latin typeface="Arial" panose="020B0604020202020204" pitchFamily="34" charset="0"/>
                <a:cs typeface="Arial" panose="020B0604020202020204" pitchFamily="34" charset="0"/>
              </a:rPr>
              <a:t>7 herbs in the formula</a:t>
            </a:r>
          </a:p>
        </p:txBody>
      </p:sp>
      <p:sp>
        <p:nvSpPr>
          <p:cNvPr id="4" name="Date Placeholder 3">
            <a:extLst>
              <a:ext uri="{FF2B5EF4-FFF2-40B4-BE49-F238E27FC236}">
                <a16:creationId xmlns:a16="http://schemas.microsoft.com/office/drawing/2014/main" id="{C9DFF806-449C-6C7C-F087-8EFF0311185A}"/>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endParaRPr lang="en-US" kern="1200" dirty="0">
              <a:solidFill>
                <a:prstClr val="black">
                  <a:tint val="82000"/>
                </a:prstClr>
              </a:solidFill>
              <a:latin typeface="Aptos" panose="02110004020202020204"/>
              <a:ea typeface="+mn-ea"/>
              <a:cs typeface="+mn-cs"/>
            </a:endParaRPr>
          </a:p>
        </p:txBody>
      </p:sp>
      <p:sp>
        <p:nvSpPr>
          <p:cNvPr id="5" name="Footer Placeholder 4">
            <a:extLst>
              <a:ext uri="{FF2B5EF4-FFF2-40B4-BE49-F238E27FC236}">
                <a16:creationId xmlns:a16="http://schemas.microsoft.com/office/drawing/2014/main" id="{0512798F-8BB5-6FAC-0F59-77B442F2EF97}"/>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endParaRPr lang="en-US" kern="1200" dirty="0">
              <a:solidFill>
                <a:prstClr val="black">
                  <a:tint val="82000"/>
                </a:prstClr>
              </a:solidFill>
              <a:latin typeface="Aptos" panose="02110004020202020204"/>
              <a:ea typeface="+mn-ea"/>
              <a:cs typeface="+mn-cs"/>
            </a:endParaRPr>
          </a:p>
        </p:txBody>
      </p:sp>
    </p:spTree>
    <p:extLst>
      <p:ext uri="{BB962C8B-B14F-4D97-AF65-F5344CB8AC3E}">
        <p14:creationId xmlns:p14="http://schemas.microsoft.com/office/powerpoint/2010/main" val="3159454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6344-7CF7-C1B3-3071-E95C6C5D976E}"/>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endParaRPr lang="en-US" dirty="0"/>
          </a:p>
        </p:txBody>
      </p:sp>
      <p:sp>
        <p:nvSpPr>
          <p:cNvPr id="3" name="Content Placeholder 2">
            <a:extLst>
              <a:ext uri="{FF2B5EF4-FFF2-40B4-BE49-F238E27FC236}">
                <a16:creationId xmlns:a16="http://schemas.microsoft.com/office/drawing/2014/main" id="{D81813B8-BCD3-5813-A719-2AD5A748C4BB}"/>
              </a:ext>
            </a:extLst>
          </p:cNvPr>
          <p:cNvSpPr>
            <a:spLocks noGrp="1"/>
          </p:cNvSpPr>
          <p:nvPr>
            <p:ph idx="1"/>
          </p:nvPr>
        </p:nvSpPr>
        <p:spPr>
          <a:xfrm>
            <a:off x="695325" y="1268016"/>
            <a:ext cx="7515225" cy="1303734"/>
          </a:xfrm>
        </p:spPr>
        <p:txBody>
          <a:bodyPr>
            <a:normAutofit/>
          </a:bodyPr>
          <a:lstStyle/>
          <a:p>
            <a:pPr marR="47625">
              <a:lnSpc>
                <a:spcPct val="120000"/>
              </a:lnSpc>
            </a:pPr>
            <a:r>
              <a:rPr lang="en-US" sz="1500" b="1" u="sng" dirty="0">
                <a:solidFill>
                  <a:srgbClr val="1B1B1B"/>
                </a:solidFill>
                <a:latin typeface="Arial" panose="020B0604020202020204" pitchFamily="34" charset="0"/>
                <a:cs typeface="Arial" panose="020B0604020202020204" pitchFamily="34" charset="0"/>
              </a:rPr>
              <a:t>Actions: </a:t>
            </a:r>
            <a:r>
              <a:rPr lang="en-US" sz="1350" dirty="0">
                <a:solidFill>
                  <a:srgbClr val="1B1B1B"/>
                </a:solidFill>
                <a:latin typeface="Arial" panose="020B0604020202020204" pitchFamily="34" charset="0"/>
                <a:cs typeface="Arial" panose="020B0604020202020204" pitchFamily="34" charset="0"/>
              </a:rPr>
              <a:t>Regulates gastroparesis, moves retained food (food stagnation), improves digestive juices, and strengthens the gut microbiome (the spleen and the stomach in East Asian medicine).</a:t>
            </a:r>
            <a:endParaRPr lang="en-US" sz="1350" dirty="0">
              <a:solidFill>
                <a:srgbClr val="1B1B1B"/>
              </a:solidFill>
              <a:latin typeface="Arial" panose="020B0604020202020204" pitchFamily="34" charset="0"/>
            </a:endParaRPr>
          </a:p>
          <a:p>
            <a:pPr marR="47625">
              <a:lnSpc>
                <a:spcPct val="120000"/>
              </a:lnSpc>
            </a:pPr>
            <a:r>
              <a:rPr lang="en-US" sz="1500" b="1" u="sng" dirty="0">
                <a:solidFill>
                  <a:srgbClr val="1B1B1B"/>
                </a:solidFill>
                <a:latin typeface="Arial" panose="020B0604020202020204" pitchFamily="34" charset="0"/>
              </a:rPr>
              <a:t>Clinical Manifestations:</a:t>
            </a:r>
            <a:r>
              <a:rPr lang="en-US" sz="1350" b="1" u="sng" dirty="0">
                <a:solidFill>
                  <a:srgbClr val="1B1B1B"/>
                </a:solidFill>
                <a:latin typeface="Arial" panose="020B0604020202020204" pitchFamily="34" charset="0"/>
              </a:rPr>
              <a:t> </a:t>
            </a:r>
            <a:r>
              <a:rPr lang="en-US" sz="1350" dirty="0"/>
              <a:t>Tongue- thick, greasy coating. Pulse- slippery </a:t>
            </a:r>
          </a:p>
        </p:txBody>
      </p:sp>
      <p:sp>
        <p:nvSpPr>
          <p:cNvPr id="5" name="Content Placeholder 2">
            <a:extLst>
              <a:ext uri="{FF2B5EF4-FFF2-40B4-BE49-F238E27FC236}">
                <a16:creationId xmlns:a16="http://schemas.microsoft.com/office/drawing/2014/main" id="{7EEEB98B-00B9-0474-9CBD-8C275ED0C4C8}"/>
              </a:ext>
            </a:extLst>
          </p:cNvPr>
          <p:cNvSpPr txBox="1">
            <a:spLocks/>
          </p:cNvSpPr>
          <p:nvPr/>
        </p:nvSpPr>
        <p:spPr>
          <a:xfrm>
            <a:off x="504825" y="2571751"/>
            <a:ext cx="7153275" cy="1885949"/>
          </a:xfrm>
          <a:prstGeom prst="rect">
            <a:avLst/>
          </a:prstGeom>
        </p:spPr>
        <p:txBody>
          <a:bodyPr vert="horz" lIns="68580" tIns="34290" rIns="68580" bIns="3429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Fullness and pain in epigastrium and abdomen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Abdominal distention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Excessive belching, particularly with rotten smell</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Acid regurgitation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Nausea and vomiting</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Aversion to food</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+/-Diarrhea</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+/-Constipation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Bad breath</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spcAft>
                <a:spcPts val="1200"/>
              </a:spcAft>
              <a:buClrTx/>
            </a:pPr>
            <a:r>
              <a:rPr lang="en-US" sz="1350" dirty="0">
                <a:solidFill>
                  <a:srgbClr val="1B1B1B"/>
                </a:solidFill>
                <a:latin typeface="Arial" panose="020B0604020202020204" pitchFamily="34" charset="0"/>
              </a:rPr>
              <a:t>Intestinal mucositis</a:t>
            </a:r>
          </a:p>
        </p:txBody>
      </p:sp>
      <p:sp>
        <p:nvSpPr>
          <p:cNvPr id="6" name="Date Placeholder 5">
            <a:extLst>
              <a:ext uri="{FF2B5EF4-FFF2-40B4-BE49-F238E27FC236}">
                <a16:creationId xmlns:a16="http://schemas.microsoft.com/office/drawing/2014/main" id="{FF081DD8-BB04-82CA-2B6C-0EA4AAAE5720}"/>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7" name="Footer Placeholder 6">
            <a:extLst>
              <a:ext uri="{FF2B5EF4-FFF2-40B4-BE49-F238E27FC236}">
                <a16:creationId xmlns:a16="http://schemas.microsoft.com/office/drawing/2014/main" id="{8E14F378-54C7-9B49-DC97-397A021A4AE9}"/>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30540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63409-A27E-66CE-1A21-976FEC40C678}"/>
              </a:ext>
            </a:extLst>
          </p:cNvPr>
          <p:cNvSpPr>
            <a:spLocks noGrp="1"/>
          </p:cNvSpPr>
          <p:nvPr>
            <p:ph type="title"/>
          </p:nvPr>
        </p:nvSpPr>
        <p:spPr/>
        <p:txBody>
          <a:bodyPr/>
          <a:lstStyle/>
          <a:p>
            <a:r>
              <a:rPr lang="en-US" b="1" dirty="0"/>
              <a:t>How Chinese Herbal Formulations are Engineered </a:t>
            </a:r>
          </a:p>
        </p:txBody>
      </p:sp>
      <p:sp>
        <p:nvSpPr>
          <p:cNvPr id="3" name="Content Placeholder 2">
            <a:extLst>
              <a:ext uri="{FF2B5EF4-FFF2-40B4-BE49-F238E27FC236}">
                <a16:creationId xmlns:a16="http://schemas.microsoft.com/office/drawing/2014/main" id="{4B5CDC46-A60A-F73D-ACB8-1C9509F520C7}"/>
              </a:ext>
            </a:extLst>
          </p:cNvPr>
          <p:cNvSpPr>
            <a:spLocks noGrp="1"/>
          </p:cNvSpPr>
          <p:nvPr>
            <p:ph idx="1"/>
          </p:nvPr>
        </p:nvSpPr>
        <p:spPr/>
        <p:txBody>
          <a:bodyPr>
            <a:normAutofit/>
          </a:bodyPr>
          <a:lstStyle/>
          <a:p>
            <a:pPr marR="47625">
              <a:spcAft>
                <a:spcPts val="1125"/>
              </a:spcAft>
            </a:pPr>
            <a:r>
              <a:rPr lang="en-US" dirty="0">
                <a:solidFill>
                  <a:srgbClr val="1B1B1B"/>
                </a:solidFill>
                <a:latin typeface="Arial" panose="020B0604020202020204" pitchFamily="34" charset="0"/>
              </a:rPr>
              <a:t>S</a:t>
            </a:r>
            <a:r>
              <a:rPr lang="en-US" b="0" i="0" u="none" strike="noStrike" dirty="0">
                <a:solidFill>
                  <a:srgbClr val="1B1B1B"/>
                </a:solidFill>
                <a:effectLst/>
                <a:latin typeface="Arial" panose="020B0604020202020204" pitchFamily="34" charset="0"/>
              </a:rPr>
              <a:t>ynergy of the herbs together as a single formulation</a:t>
            </a:r>
          </a:p>
          <a:p>
            <a:pPr marR="47625">
              <a:spcAft>
                <a:spcPts val="1125"/>
              </a:spcAft>
            </a:pPr>
            <a:r>
              <a:rPr lang="en-US" b="0" i="0" u="none" strike="noStrike" dirty="0">
                <a:solidFill>
                  <a:srgbClr val="1B1B1B"/>
                </a:solidFill>
                <a:effectLst/>
                <a:latin typeface="Arial" panose="020B0604020202020204" pitchFamily="34" charset="0"/>
              </a:rPr>
              <a:t>Not the pharmacodynamics of each individual herb </a:t>
            </a:r>
          </a:p>
          <a:p>
            <a:pPr marR="47625">
              <a:spcAft>
                <a:spcPts val="1125"/>
              </a:spcAft>
            </a:pPr>
            <a:r>
              <a:rPr lang="en-US" b="0" i="0" u="none" strike="noStrike" dirty="0">
                <a:solidFill>
                  <a:srgbClr val="1B1B1B"/>
                </a:solidFill>
                <a:effectLst/>
                <a:latin typeface="Arial" panose="020B0604020202020204" pitchFamily="34" charset="0"/>
              </a:rPr>
              <a:t>Change one herb and the effect of the formula changes. </a:t>
            </a:r>
          </a:p>
          <a:p>
            <a:pPr marR="47625">
              <a:spcAft>
                <a:spcPts val="1125"/>
              </a:spcAft>
            </a:pPr>
            <a:r>
              <a:rPr lang="en-US" b="0" i="0" u="none" strike="noStrike" dirty="0">
                <a:solidFill>
                  <a:srgbClr val="1B1B1B"/>
                </a:solidFill>
                <a:effectLst/>
                <a:latin typeface="Arial" panose="020B0604020202020204" pitchFamily="34" charset="0"/>
              </a:rPr>
              <a:t>This is also why formulas have few side effects when properly prescribed. </a:t>
            </a:r>
            <a:br>
              <a:rPr lang="en-US" dirty="0"/>
            </a:br>
            <a:endParaRPr lang="en-US" b="1" dirty="0"/>
          </a:p>
        </p:txBody>
      </p:sp>
      <p:sp>
        <p:nvSpPr>
          <p:cNvPr id="4" name="Date Placeholder 3">
            <a:extLst>
              <a:ext uri="{FF2B5EF4-FFF2-40B4-BE49-F238E27FC236}">
                <a16:creationId xmlns:a16="http://schemas.microsoft.com/office/drawing/2014/main" id="{25AA88B7-5B29-1F00-E760-1CDFFE3E47B2}"/>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67E9AB39-7986-A360-A171-02B6AA615143}"/>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3066392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AACA-9C01-E4EE-66E3-0013AC1D6559}"/>
              </a:ext>
            </a:extLst>
          </p:cNvPr>
          <p:cNvSpPr>
            <a:spLocks noGrp="1"/>
          </p:cNvSpPr>
          <p:nvPr>
            <p:ph type="title"/>
          </p:nvPr>
        </p:nvSpPr>
        <p:spPr/>
        <p:txBody>
          <a:bodyPr>
            <a:normAutofit/>
          </a:bodyPr>
          <a:lstStyle/>
          <a:p>
            <a:pPr marR="47625">
              <a:spcAft>
                <a:spcPts val="1125"/>
              </a:spcAft>
            </a:pPr>
            <a:r>
              <a:rPr lang="en-US" b="1" dirty="0">
                <a:solidFill>
                  <a:srgbClr val="1B1B1B"/>
                </a:solidFill>
              </a:rPr>
              <a:t>The 7 Herbal Ingredients of </a:t>
            </a:r>
            <a:r>
              <a:rPr lang="en-US" dirty="0" err="1"/>
              <a:t>Băo</a:t>
            </a:r>
            <a:r>
              <a:rPr lang="en-US" dirty="0"/>
              <a:t> </a:t>
            </a:r>
            <a:r>
              <a:rPr lang="en-US" dirty="0" err="1"/>
              <a:t>Hé</a:t>
            </a:r>
            <a:r>
              <a:rPr lang="en-US" dirty="0"/>
              <a:t> </a:t>
            </a:r>
            <a:r>
              <a:rPr lang="en-US" dirty="0" err="1"/>
              <a:t>Wán</a:t>
            </a:r>
            <a:r>
              <a:rPr lang="en-US" dirty="0"/>
              <a:t> </a:t>
            </a:r>
          </a:p>
        </p:txBody>
      </p:sp>
      <p:sp>
        <p:nvSpPr>
          <p:cNvPr id="3" name="Content Placeholder 2">
            <a:extLst>
              <a:ext uri="{FF2B5EF4-FFF2-40B4-BE49-F238E27FC236}">
                <a16:creationId xmlns:a16="http://schemas.microsoft.com/office/drawing/2014/main" id="{84258EE6-47A2-2BBD-EE53-069819E589DF}"/>
              </a:ext>
            </a:extLst>
          </p:cNvPr>
          <p:cNvSpPr>
            <a:spLocks noGrp="1"/>
          </p:cNvSpPr>
          <p:nvPr>
            <p:ph idx="1"/>
          </p:nvPr>
        </p:nvSpPr>
        <p:spPr/>
        <p:txBody>
          <a:bodyPr numCol="2">
            <a:normAutofit fontScale="32500" lnSpcReduction="20000"/>
          </a:bodyPr>
          <a:lstStyle/>
          <a:p>
            <a:pPr marL="0" marR="47625" indent="0">
              <a:lnSpc>
                <a:spcPct val="110000"/>
              </a:lnSpc>
              <a:buNone/>
            </a:pPr>
            <a:r>
              <a:rPr lang="en-US" sz="3375" b="1" dirty="0">
                <a:solidFill>
                  <a:srgbClr val="1B1B1B"/>
                </a:solidFill>
                <a:latin typeface="Arial" panose="020B0604020202020204" pitchFamily="34" charset="0"/>
              </a:rPr>
              <a:t>Shan Zha </a:t>
            </a:r>
            <a:r>
              <a:rPr lang="en-US" sz="3375" dirty="0">
                <a:solidFill>
                  <a:srgbClr val="1B1B1B"/>
                </a:solidFill>
                <a:latin typeface="Arial" panose="020B0604020202020204" pitchFamily="34" charset="0"/>
              </a:rPr>
              <a:t>(Fructus </a:t>
            </a:r>
            <a:r>
              <a:rPr lang="en-US" sz="3375" dirty="0" err="1">
                <a:solidFill>
                  <a:srgbClr val="1B1B1B"/>
                </a:solidFill>
                <a:latin typeface="Arial" panose="020B0604020202020204" pitchFamily="34" charset="0"/>
              </a:rPr>
              <a:t>Crataegi</a:t>
            </a:r>
            <a:r>
              <a:rPr lang="en-US" sz="3375" dirty="0">
                <a:solidFill>
                  <a:srgbClr val="1B1B1B"/>
                </a:solidFill>
                <a:latin typeface="Arial" panose="020B0604020202020204" pitchFamily="34" charset="0"/>
              </a:rPr>
              <a:t>/Hawthorn Fruit) </a:t>
            </a:r>
          </a:p>
          <a:p>
            <a:pPr marL="0" marR="47625" indent="0">
              <a:lnSpc>
                <a:spcPct val="110000"/>
              </a:lnSpc>
              <a:buNone/>
            </a:pPr>
            <a:r>
              <a:rPr lang="en-US" sz="3000" dirty="0">
                <a:solidFill>
                  <a:srgbClr val="1B1B1B"/>
                </a:solidFill>
                <a:latin typeface="Arial" panose="020B0604020202020204" pitchFamily="34" charset="0"/>
              </a:rPr>
              <a:t>Helps digest food when there is reduced motility (reduces food stagnation and transforms accumulation), stops diarrhea, increases peristalsis- eases abdominal distention, abdominal cramping. </a:t>
            </a:r>
            <a:r>
              <a:rPr lang="en-US" sz="3000" i="1" dirty="0">
                <a:solidFill>
                  <a:srgbClr val="1B1B1B"/>
                </a:solidFill>
                <a:latin typeface="Arial" panose="020B0604020202020204" pitchFamily="34" charset="0"/>
              </a:rPr>
              <a:t>Meats, fats, greasy foods.  </a:t>
            </a:r>
            <a:endParaRPr lang="en-US" sz="3000" i="1" dirty="0"/>
          </a:p>
          <a:p>
            <a:pPr marL="0" marR="47625" indent="0">
              <a:lnSpc>
                <a:spcPct val="110000"/>
              </a:lnSpc>
              <a:buNone/>
            </a:pPr>
            <a:r>
              <a:rPr lang="en-US" sz="3375" b="1" dirty="0">
                <a:solidFill>
                  <a:srgbClr val="1B1B1B"/>
                </a:solidFill>
                <a:latin typeface="Arial" panose="020B0604020202020204" pitchFamily="34" charset="0"/>
              </a:rPr>
              <a:t>Shen Qu </a:t>
            </a:r>
            <a:r>
              <a:rPr lang="en-US" sz="3375" dirty="0">
                <a:solidFill>
                  <a:srgbClr val="1B1B1B"/>
                </a:solidFill>
                <a:latin typeface="Arial" panose="020B0604020202020204" pitchFamily="34" charset="0"/>
              </a:rPr>
              <a:t>(Massa </a:t>
            </a:r>
            <a:r>
              <a:rPr lang="en-US" sz="3375" dirty="0" err="1">
                <a:solidFill>
                  <a:srgbClr val="1B1B1B"/>
                </a:solidFill>
                <a:latin typeface="Arial" panose="020B0604020202020204" pitchFamily="34" charset="0"/>
              </a:rPr>
              <a:t>Fermentata</a:t>
            </a:r>
            <a:r>
              <a:rPr lang="en-US" sz="3375" dirty="0">
                <a:solidFill>
                  <a:srgbClr val="1B1B1B"/>
                </a:solidFill>
                <a:latin typeface="Arial" panose="020B0604020202020204" pitchFamily="34" charset="0"/>
              </a:rPr>
              <a:t>/Fermented Wheat) </a:t>
            </a:r>
          </a:p>
          <a:p>
            <a:pPr marL="0" marR="47625" indent="0">
              <a:lnSpc>
                <a:spcPct val="110000"/>
              </a:lnSpc>
              <a:buNone/>
            </a:pPr>
            <a:r>
              <a:rPr lang="en-US" sz="3000" dirty="0">
                <a:solidFill>
                  <a:srgbClr val="1B1B1B"/>
                </a:solidFill>
                <a:latin typeface="Arial" panose="020B0604020202020204" pitchFamily="34" charset="0"/>
              </a:rPr>
              <a:t>Helps digest food when there is reduced motility- eases epigastric and abdominal fullness, distention, lack of appetite, borborygmus, and diarrhea. Fermentation is used to assist the gut microbiome was employed 800 years ago. Especially helpful for spoiled food. </a:t>
            </a:r>
            <a:endParaRPr lang="en-US" sz="3000" dirty="0"/>
          </a:p>
          <a:p>
            <a:pPr marL="0" marR="47625" indent="0">
              <a:lnSpc>
                <a:spcPct val="110000"/>
              </a:lnSpc>
              <a:buNone/>
            </a:pPr>
            <a:r>
              <a:rPr lang="en-US" sz="3375" b="1" dirty="0">
                <a:solidFill>
                  <a:srgbClr val="1B1B1B"/>
                </a:solidFill>
                <a:latin typeface="Arial" panose="020B0604020202020204" pitchFamily="34" charset="0"/>
              </a:rPr>
              <a:t>Lai Fu Zi</a:t>
            </a:r>
            <a:r>
              <a:rPr lang="en-US" sz="3375" dirty="0">
                <a:solidFill>
                  <a:srgbClr val="1B1B1B"/>
                </a:solidFill>
                <a:latin typeface="Arial" panose="020B0604020202020204" pitchFamily="34" charset="0"/>
              </a:rPr>
              <a:t> (Semen </a:t>
            </a:r>
            <a:r>
              <a:rPr lang="en-US" sz="3375" dirty="0" err="1">
                <a:solidFill>
                  <a:srgbClr val="1B1B1B"/>
                </a:solidFill>
                <a:latin typeface="Arial" panose="020B0604020202020204" pitchFamily="34" charset="0"/>
              </a:rPr>
              <a:t>Raphani</a:t>
            </a:r>
            <a:r>
              <a:rPr lang="en-US" sz="3375" dirty="0">
                <a:solidFill>
                  <a:srgbClr val="1B1B1B"/>
                </a:solidFill>
                <a:latin typeface="Arial" panose="020B0604020202020204" pitchFamily="34" charset="0"/>
              </a:rPr>
              <a:t>/Radish seed) </a:t>
            </a:r>
          </a:p>
          <a:p>
            <a:pPr marL="0" marR="47625" indent="0">
              <a:lnSpc>
                <a:spcPct val="110000"/>
              </a:lnSpc>
              <a:buNone/>
            </a:pPr>
            <a:r>
              <a:rPr lang="en-US" sz="3000" dirty="0">
                <a:solidFill>
                  <a:srgbClr val="1B1B1B"/>
                </a:solidFill>
                <a:latin typeface="Arial" panose="020B0604020202020204" pitchFamily="34" charset="0"/>
              </a:rPr>
              <a:t>Helps move food, eliminates distention, descends qi, reduces fluid accumulation- eases belching, bloating, acid reflux, diarrhea and abdominal pain. </a:t>
            </a:r>
            <a:r>
              <a:rPr lang="en-US" sz="3000" i="1" dirty="0">
                <a:solidFill>
                  <a:srgbClr val="1B1B1B"/>
                </a:solidFill>
                <a:latin typeface="Arial" panose="020B0604020202020204" pitchFamily="34" charset="0"/>
              </a:rPr>
              <a:t>Helps with starches and carbohydrates. </a:t>
            </a:r>
            <a:endParaRPr lang="en-US" sz="3000" i="1" dirty="0"/>
          </a:p>
          <a:p>
            <a:pPr marL="0" marR="47625" indent="0">
              <a:lnSpc>
                <a:spcPct val="110000"/>
              </a:lnSpc>
              <a:buNone/>
            </a:pPr>
            <a:endParaRPr lang="en-US" sz="3375" b="1" dirty="0">
              <a:solidFill>
                <a:srgbClr val="1B1B1B"/>
              </a:solidFill>
              <a:latin typeface="Arial" panose="020B0604020202020204" pitchFamily="34" charset="0"/>
            </a:endParaRPr>
          </a:p>
          <a:p>
            <a:pPr marL="0" marR="47625" indent="0">
              <a:lnSpc>
                <a:spcPct val="110000"/>
              </a:lnSpc>
              <a:buNone/>
            </a:pPr>
            <a:endParaRPr lang="en-US" sz="3375" b="1" dirty="0">
              <a:solidFill>
                <a:srgbClr val="1B1B1B"/>
              </a:solidFill>
              <a:latin typeface="Arial" panose="020B0604020202020204" pitchFamily="34" charset="0"/>
            </a:endParaRPr>
          </a:p>
          <a:p>
            <a:pPr marL="0" marR="47625" indent="0">
              <a:lnSpc>
                <a:spcPct val="110000"/>
              </a:lnSpc>
              <a:buNone/>
            </a:pPr>
            <a:endParaRPr lang="en-US" sz="3375" b="1" dirty="0">
              <a:solidFill>
                <a:srgbClr val="1B1B1B"/>
              </a:solidFill>
              <a:latin typeface="Arial" panose="020B0604020202020204" pitchFamily="34" charset="0"/>
            </a:endParaRPr>
          </a:p>
          <a:p>
            <a:pPr marL="0" marR="47625" indent="0">
              <a:lnSpc>
                <a:spcPct val="110000"/>
              </a:lnSpc>
              <a:buNone/>
            </a:pPr>
            <a:r>
              <a:rPr lang="en-US" sz="3375" b="1" dirty="0">
                <a:solidFill>
                  <a:srgbClr val="1B1B1B"/>
                </a:solidFill>
                <a:latin typeface="Arial" panose="020B0604020202020204" pitchFamily="34" charset="0"/>
              </a:rPr>
              <a:t>Ban Xia</a:t>
            </a:r>
            <a:r>
              <a:rPr lang="en-US" sz="3375" dirty="0">
                <a:solidFill>
                  <a:srgbClr val="1B1B1B"/>
                </a:solidFill>
                <a:latin typeface="Arial" panose="020B0604020202020204" pitchFamily="34" charset="0"/>
              </a:rPr>
              <a:t> (</a:t>
            </a:r>
            <a:r>
              <a:rPr lang="en-US" sz="3375" dirty="0" err="1">
                <a:solidFill>
                  <a:srgbClr val="1B1B1B"/>
                </a:solidFill>
                <a:latin typeface="Arial" panose="020B0604020202020204" pitchFamily="34" charset="0"/>
              </a:rPr>
              <a:t>Rhizoma</a:t>
            </a:r>
            <a:r>
              <a:rPr lang="en-US" sz="3375" dirty="0">
                <a:solidFill>
                  <a:srgbClr val="1B1B1B"/>
                </a:solidFill>
                <a:latin typeface="Arial" panose="020B0604020202020204" pitchFamily="34" charset="0"/>
              </a:rPr>
              <a:t> </a:t>
            </a:r>
            <a:r>
              <a:rPr lang="en-US" sz="3375" dirty="0" err="1">
                <a:solidFill>
                  <a:srgbClr val="1B1B1B"/>
                </a:solidFill>
                <a:latin typeface="Arial" panose="020B0604020202020204" pitchFamily="34" charset="0"/>
              </a:rPr>
              <a:t>Pinelliae</a:t>
            </a:r>
            <a:r>
              <a:rPr lang="en-US" sz="3375" dirty="0">
                <a:solidFill>
                  <a:srgbClr val="1B1B1B"/>
                </a:solidFill>
                <a:latin typeface="Arial" panose="020B0604020202020204" pitchFamily="34" charset="0"/>
              </a:rPr>
              <a:t>/</a:t>
            </a:r>
            <a:r>
              <a:rPr lang="en-US" sz="3375" dirty="0" err="1">
                <a:solidFill>
                  <a:srgbClr val="1B1B1B"/>
                </a:solidFill>
                <a:latin typeface="Arial" panose="020B0604020202020204" pitchFamily="34" charset="0"/>
              </a:rPr>
              <a:t>Pinellia</a:t>
            </a:r>
            <a:r>
              <a:rPr lang="en-US" sz="3375" dirty="0">
                <a:solidFill>
                  <a:srgbClr val="1B1B1B"/>
                </a:solidFill>
                <a:latin typeface="Arial" panose="020B0604020202020204" pitchFamily="34" charset="0"/>
              </a:rPr>
              <a:t>) </a:t>
            </a:r>
          </a:p>
          <a:p>
            <a:pPr marL="0" marR="47625" indent="0">
              <a:lnSpc>
                <a:spcPct val="110000"/>
              </a:lnSpc>
              <a:buNone/>
            </a:pPr>
            <a:r>
              <a:rPr lang="en-US" sz="3000" dirty="0">
                <a:solidFill>
                  <a:srgbClr val="1B1B1B"/>
                </a:solidFill>
                <a:latin typeface="Arial" panose="020B0604020202020204" pitchFamily="34" charset="0"/>
              </a:rPr>
              <a:t>Reduces food build-up from lack of gut motility, directs digestion downward- symptoms nausea and vomiting, abdominal pain, pressure, distention, especially in the epigastrium.</a:t>
            </a:r>
            <a:endParaRPr lang="en-US" sz="3000" dirty="0"/>
          </a:p>
          <a:p>
            <a:pPr marL="0" marR="47625" indent="0">
              <a:lnSpc>
                <a:spcPct val="110000"/>
              </a:lnSpc>
              <a:buNone/>
            </a:pPr>
            <a:r>
              <a:rPr lang="en-US" sz="3375" b="1" dirty="0">
                <a:solidFill>
                  <a:srgbClr val="1B1B1B"/>
                </a:solidFill>
                <a:latin typeface="Arial" panose="020B0604020202020204" pitchFamily="34" charset="0"/>
              </a:rPr>
              <a:t>Fu Ling</a:t>
            </a:r>
            <a:r>
              <a:rPr lang="en-US" sz="3375" dirty="0">
                <a:solidFill>
                  <a:srgbClr val="1B1B1B"/>
                </a:solidFill>
                <a:latin typeface="Arial" panose="020B0604020202020204" pitchFamily="34" charset="0"/>
              </a:rPr>
              <a:t> (</a:t>
            </a:r>
            <a:r>
              <a:rPr lang="en-US" sz="3375" dirty="0" err="1">
                <a:solidFill>
                  <a:srgbClr val="1B1B1B"/>
                </a:solidFill>
                <a:latin typeface="Arial" panose="020B0604020202020204" pitchFamily="34" charset="0"/>
              </a:rPr>
              <a:t>Poria</a:t>
            </a:r>
            <a:r>
              <a:rPr lang="en-US" sz="3375" dirty="0">
                <a:solidFill>
                  <a:srgbClr val="1B1B1B"/>
                </a:solidFill>
                <a:latin typeface="Arial" panose="020B0604020202020204" pitchFamily="34" charset="0"/>
              </a:rPr>
              <a:t>) </a:t>
            </a:r>
          </a:p>
          <a:p>
            <a:pPr marL="0" marR="47625" indent="0">
              <a:lnSpc>
                <a:spcPct val="110000"/>
              </a:lnSpc>
              <a:buNone/>
            </a:pPr>
            <a:r>
              <a:rPr lang="en-US" sz="3000" dirty="0">
                <a:solidFill>
                  <a:srgbClr val="1B1B1B"/>
                </a:solidFill>
                <a:latin typeface="Arial" panose="020B0604020202020204" pitchFamily="34" charset="0"/>
              </a:rPr>
              <a:t>Harmonizes digestion, strengthens digestive organs (SP)- symptoms loss of appetite, epigastric distention, diarrhea, abdominal ascites</a:t>
            </a:r>
            <a:endParaRPr lang="en-US" sz="3000" dirty="0"/>
          </a:p>
          <a:p>
            <a:pPr marL="0" marR="47625" indent="0">
              <a:lnSpc>
                <a:spcPct val="110000"/>
              </a:lnSpc>
              <a:buNone/>
            </a:pPr>
            <a:r>
              <a:rPr lang="en-US" sz="3375" b="1" dirty="0">
                <a:solidFill>
                  <a:srgbClr val="1B1B1B"/>
                </a:solidFill>
                <a:latin typeface="Arial" panose="020B0604020202020204" pitchFamily="34" charset="0"/>
              </a:rPr>
              <a:t>Chen Pi</a:t>
            </a:r>
            <a:r>
              <a:rPr lang="en-US" sz="3375" dirty="0">
                <a:solidFill>
                  <a:srgbClr val="1B1B1B"/>
                </a:solidFill>
                <a:latin typeface="Arial" panose="020B0604020202020204" pitchFamily="34" charset="0"/>
              </a:rPr>
              <a:t> (Tangerine peel) </a:t>
            </a:r>
          </a:p>
          <a:p>
            <a:pPr marL="0" marR="47625" indent="0">
              <a:lnSpc>
                <a:spcPct val="110000"/>
              </a:lnSpc>
              <a:buNone/>
            </a:pPr>
            <a:r>
              <a:rPr lang="en-US" sz="3000" dirty="0">
                <a:solidFill>
                  <a:srgbClr val="1B1B1B"/>
                </a:solidFill>
                <a:latin typeface="Arial" panose="020B0604020202020204" pitchFamily="34" charset="0"/>
              </a:rPr>
              <a:t>Rectifies all discomfort and stagnation in the digestive tract- symptoms of fullness, bloating, distention, belching, nausea, and vomiting.</a:t>
            </a:r>
            <a:endParaRPr lang="en-US" sz="3000" dirty="0"/>
          </a:p>
          <a:p>
            <a:pPr marL="0" marR="47625" indent="0">
              <a:lnSpc>
                <a:spcPct val="110000"/>
              </a:lnSpc>
              <a:buNone/>
            </a:pPr>
            <a:r>
              <a:rPr lang="en-US" sz="3375" b="1" dirty="0">
                <a:solidFill>
                  <a:srgbClr val="1B1B1B"/>
                </a:solidFill>
                <a:latin typeface="Arial" panose="020B0604020202020204" pitchFamily="34" charset="0"/>
              </a:rPr>
              <a:t>Lian Qiao</a:t>
            </a:r>
            <a:r>
              <a:rPr lang="en-US" sz="3375" dirty="0">
                <a:solidFill>
                  <a:srgbClr val="1B1B1B"/>
                </a:solidFill>
                <a:latin typeface="Arial" panose="020B0604020202020204" pitchFamily="34" charset="0"/>
              </a:rPr>
              <a:t> (Fructus </a:t>
            </a:r>
            <a:r>
              <a:rPr lang="en-US" sz="3375" dirty="0" err="1">
                <a:solidFill>
                  <a:srgbClr val="1B1B1B"/>
                </a:solidFill>
                <a:latin typeface="Arial" panose="020B0604020202020204" pitchFamily="34" charset="0"/>
              </a:rPr>
              <a:t>Forsythiae</a:t>
            </a:r>
            <a:r>
              <a:rPr lang="en-US" sz="3375" dirty="0">
                <a:solidFill>
                  <a:srgbClr val="1B1B1B"/>
                </a:solidFill>
                <a:latin typeface="Arial" panose="020B0604020202020204" pitchFamily="34" charset="0"/>
              </a:rPr>
              <a:t>/Forsythia Fruit) </a:t>
            </a:r>
          </a:p>
          <a:p>
            <a:pPr marL="0" marR="47625" indent="0">
              <a:lnSpc>
                <a:spcPct val="110000"/>
              </a:lnSpc>
              <a:buNone/>
            </a:pPr>
            <a:r>
              <a:rPr lang="en-US" sz="3000" dirty="0">
                <a:solidFill>
                  <a:srgbClr val="1B1B1B"/>
                </a:solidFill>
                <a:latin typeface="Arial" panose="020B0604020202020204" pitchFamily="34" charset="0"/>
              </a:rPr>
              <a:t>Relieves heat and toxins, food stagnation- symptoms of diarrhea and infections.</a:t>
            </a:r>
            <a:endParaRPr lang="en-US" sz="1875" dirty="0"/>
          </a:p>
        </p:txBody>
      </p:sp>
      <p:sp>
        <p:nvSpPr>
          <p:cNvPr id="4" name="Date Placeholder 3">
            <a:extLst>
              <a:ext uri="{FF2B5EF4-FFF2-40B4-BE49-F238E27FC236}">
                <a16:creationId xmlns:a16="http://schemas.microsoft.com/office/drawing/2014/main" id="{0D51A1D2-B642-15DA-1C20-C1359780E8C6}"/>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334BBDA3-3422-635D-DCB4-CC19716215D2}"/>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684934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spices in containers">
            <a:extLst>
              <a:ext uri="{FF2B5EF4-FFF2-40B4-BE49-F238E27FC236}">
                <a16:creationId xmlns:a16="http://schemas.microsoft.com/office/drawing/2014/main" id="{743D9355-58EE-CC18-10E6-F3B7E688D06B}"/>
              </a:ext>
            </a:extLst>
          </p:cNvPr>
          <p:cNvPicPr>
            <a:picLocks noChangeAspect="1"/>
          </p:cNvPicPr>
          <p:nvPr/>
        </p:nvPicPr>
        <p:blipFill rotWithShape="1">
          <a:blip r:embed="rId3"/>
          <a:srcRect l="22216" r="12813" b="1"/>
          <a:stretch/>
        </p:blipFill>
        <p:spPr>
          <a:xfrm>
            <a:off x="6376945" y="1"/>
            <a:ext cx="2759103" cy="5090574"/>
          </a:xfrm>
          <a:prstGeom prst="rect">
            <a:avLst/>
          </a:prstGeom>
          <a:noFill/>
        </p:spPr>
      </p:pic>
      <p:sp>
        <p:nvSpPr>
          <p:cNvPr id="3" name="Content Placeholder 2">
            <a:extLst>
              <a:ext uri="{FF2B5EF4-FFF2-40B4-BE49-F238E27FC236}">
                <a16:creationId xmlns:a16="http://schemas.microsoft.com/office/drawing/2014/main" id="{6C034576-00F3-2861-7820-1290012A05FF}"/>
              </a:ext>
            </a:extLst>
          </p:cNvPr>
          <p:cNvSpPr>
            <a:spLocks noGrp="1"/>
          </p:cNvSpPr>
          <p:nvPr>
            <p:ph sz="quarter" idx="10"/>
          </p:nvPr>
        </p:nvSpPr>
        <p:spPr>
          <a:xfrm>
            <a:off x="457199" y="1213072"/>
            <a:ext cx="4607783" cy="3549760"/>
          </a:xfrm>
        </p:spPr>
        <p:txBody>
          <a:bodyPr wrap="square" anchor="t">
            <a:normAutofit fontScale="25000" lnSpcReduction="20000"/>
          </a:bodyPr>
          <a:lstStyle/>
          <a:p>
            <a:pPr marL="0" indent="0">
              <a:buNone/>
            </a:pPr>
            <a:r>
              <a:rPr lang="en-US" sz="6400" dirty="0">
                <a:latin typeface="Oswald" pitchFamily="2" charset="77"/>
              </a:rPr>
              <a:t>1. FOUR TCM FOOD ENERGETICS </a:t>
            </a:r>
            <a:r>
              <a:rPr lang="ja-JP" altLang="en-US" sz="6400">
                <a:latin typeface="Oswald" pitchFamily="2" charset="77"/>
              </a:rPr>
              <a:t>食物特性</a:t>
            </a:r>
          </a:p>
          <a:p>
            <a:r>
              <a:rPr lang="en-US" sz="6400" dirty="0">
                <a:latin typeface="Oswald" pitchFamily="2" charset="77"/>
              </a:rPr>
              <a:t>5 Thermal Natures</a:t>
            </a:r>
          </a:p>
          <a:p>
            <a:r>
              <a:rPr lang="en-US" sz="6400" dirty="0">
                <a:latin typeface="Oswald" pitchFamily="2" charset="77"/>
              </a:rPr>
              <a:t>5 Flavors</a:t>
            </a:r>
          </a:p>
          <a:p>
            <a:r>
              <a:rPr lang="en-US" sz="6400" dirty="0">
                <a:latin typeface="Oswald" pitchFamily="2" charset="77"/>
              </a:rPr>
              <a:t>4 Food Qi Movements</a:t>
            </a:r>
          </a:p>
          <a:p>
            <a:r>
              <a:rPr lang="en-US" sz="6400" dirty="0">
                <a:latin typeface="Oswald" pitchFamily="2" charset="77"/>
              </a:rPr>
              <a:t>Meridian Affiliation</a:t>
            </a:r>
            <a:br>
              <a:rPr lang="en-US" sz="6400" dirty="0">
                <a:latin typeface="Oswald" pitchFamily="2" charset="77"/>
              </a:rPr>
            </a:br>
            <a:endParaRPr lang="en-US" sz="6400" dirty="0">
              <a:latin typeface="Oswald" pitchFamily="2" charset="77"/>
            </a:endParaRPr>
          </a:p>
          <a:p>
            <a:pPr marL="0" indent="0">
              <a:buNone/>
            </a:pPr>
            <a:r>
              <a:rPr lang="en-US" sz="6400" dirty="0">
                <a:latin typeface="Oswald" pitchFamily="2" charset="77"/>
              </a:rPr>
              <a:t>2. TCM HERBALISM </a:t>
            </a:r>
            <a:r>
              <a:rPr lang="ja-JP" altLang="en-US" sz="6400">
                <a:latin typeface="Oswald" pitchFamily="2" charset="77"/>
              </a:rPr>
              <a:t>中草药</a:t>
            </a:r>
            <a:endParaRPr lang="en-US" altLang="ja-JP" sz="6400" dirty="0">
              <a:latin typeface="Oswald" pitchFamily="2" charset="77"/>
            </a:endParaRPr>
          </a:p>
          <a:p>
            <a:pPr marL="0" indent="0">
              <a:buNone/>
            </a:pPr>
            <a:endParaRPr lang="en-US" sz="6400" dirty="0">
              <a:latin typeface="Oswald" pitchFamily="2" charset="77"/>
            </a:endParaRPr>
          </a:p>
          <a:p>
            <a:pPr marL="0" indent="0">
              <a:buNone/>
            </a:pPr>
            <a:r>
              <a:rPr lang="en-US" sz="6400" dirty="0">
                <a:latin typeface="Oswald" pitchFamily="2" charset="77"/>
              </a:rPr>
              <a:t>3. SEASONALITY </a:t>
            </a:r>
            <a:r>
              <a:rPr lang="ja-JP" altLang="en-US" sz="6400">
                <a:latin typeface="Oswald" pitchFamily="2" charset="77"/>
              </a:rPr>
              <a:t>应季而食</a:t>
            </a:r>
            <a:endParaRPr lang="en-US" altLang="ja-JP" sz="6400" dirty="0">
              <a:latin typeface="Oswald" pitchFamily="2" charset="77"/>
            </a:endParaRPr>
          </a:p>
          <a:p>
            <a:pPr marL="0" indent="0">
              <a:buNone/>
            </a:pPr>
            <a:endParaRPr lang="en-US" sz="6400" dirty="0">
              <a:latin typeface="Oswald" pitchFamily="2" charset="77"/>
            </a:endParaRPr>
          </a:p>
          <a:p>
            <a:pPr marL="0" indent="0">
              <a:buNone/>
            </a:pPr>
            <a:r>
              <a:rPr lang="en-US" sz="6400" dirty="0">
                <a:latin typeface="Oswald" pitchFamily="2" charset="77"/>
              </a:rPr>
              <a:t>4. INDIVIDUAL BODY CONSTITUTION AND</a:t>
            </a:r>
          </a:p>
          <a:p>
            <a:pPr marL="0" indent="0">
              <a:buNone/>
            </a:pPr>
            <a:r>
              <a:rPr lang="en-US" sz="6400" dirty="0">
                <a:latin typeface="Oswald" pitchFamily="2" charset="77"/>
              </a:rPr>
              <a:t>CONDITIONS </a:t>
            </a:r>
            <a:r>
              <a:rPr lang="ja-JP" altLang="en-US" sz="6400">
                <a:latin typeface="Oswald" pitchFamily="2" charset="77"/>
              </a:rPr>
              <a:t>因人而异</a:t>
            </a:r>
            <a:endParaRPr lang="en-US" altLang="ja-JP" sz="6400" dirty="0">
              <a:latin typeface="Oswald" pitchFamily="2" charset="77"/>
            </a:endParaRPr>
          </a:p>
          <a:p>
            <a:pPr marL="0" indent="0">
              <a:buNone/>
            </a:pPr>
            <a:endParaRPr lang="en-US" sz="6400" dirty="0">
              <a:latin typeface="Oswald" pitchFamily="2" charset="77"/>
            </a:endParaRPr>
          </a:p>
          <a:p>
            <a:pPr marL="0" indent="0">
              <a:buNone/>
            </a:pPr>
            <a:r>
              <a:rPr lang="en-US" sz="6400" dirty="0">
                <a:latin typeface="Oswald" pitchFamily="2" charset="77"/>
              </a:rPr>
              <a:t>5. ENJOYMENT AND FLEXIBILITY </a:t>
            </a:r>
            <a:r>
              <a:rPr lang="ja-JP" altLang="en-US" sz="6400">
                <a:latin typeface="Oswald" pitchFamily="2" charset="77"/>
              </a:rPr>
              <a:t>美观美味</a:t>
            </a:r>
          </a:p>
          <a:p>
            <a:pPr marL="0" indent="0">
              <a:buNone/>
            </a:pPr>
            <a:br>
              <a:rPr lang="en-US" sz="1100" dirty="0"/>
            </a:br>
            <a:endParaRPr lang="en-US" sz="1100" dirty="0"/>
          </a:p>
        </p:txBody>
      </p:sp>
      <p:sp>
        <p:nvSpPr>
          <p:cNvPr id="2" name="Title 1">
            <a:extLst>
              <a:ext uri="{FF2B5EF4-FFF2-40B4-BE49-F238E27FC236}">
                <a16:creationId xmlns:a16="http://schemas.microsoft.com/office/drawing/2014/main" id="{A5ECDECA-79EE-63C9-0676-B41530FBD86D}"/>
              </a:ext>
            </a:extLst>
          </p:cNvPr>
          <p:cNvSpPr>
            <a:spLocks noGrp="1"/>
          </p:cNvSpPr>
          <p:nvPr>
            <p:ph type="title"/>
          </p:nvPr>
        </p:nvSpPr>
        <p:spPr>
          <a:xfrm>
            <a:off x="258417" y="286734"/>
            <a:ext cx="6365020" cy="784830"/>
          </a:xfrm>
        </p:spPr>
        <p:txBody>
          <a:bodyPr wrap="square" anchor="t">
            <a:noAutofit/>
          </a:bodyPr>
          <a:lstStyle/>
          <a:p>
            <a:pPr algn="ctr">
              <a:lnSpc>
                <a:spcPct val="90000"/>
              </a:lnSpc>
            </a:pPr>
            <a:r>
              <a:rPr lang="en-US" sz="2800" dirty="0">
                <a:solidFill>
                  <a:schemeClr val="bg2"/>
                </a:solidFill>
                <a:latin typeface="Oswald" pitchFamily="2" charset="77"/>
              </a:rPr>
              <a:t>5 Principles and Practices of 5 Element TCM Dietary Therapy</a:t>
            </a:r>
          </a:p>
        </p:txBody>
      </p:sp>
    </p:spTree>
    <p:extLst>
      <p:ext uri="{BB962C8B-B14F-4D97-AF65-F5344CB8AC3E}">
        <p14:creationId xmlns:p14="http://schemas.microsoft.com/office/powerpoint/2010/main" val="3603983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6B1E-1724-EBD5-8C29-C4502A5636FF}"/>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a:t>
            </a:r>
            <a:r>
              <a:rPr lang="en-US" b="1" dirty="0"/>
              <a:t>Research</a:t>
            </a:r>
          </a:p>
        </p:txBody>
      </p:sp>
      <p:sp>
        <p:nvSpPr>
          <p:cNvPr id="3" name="Content Placeholder 2">
            <a:extLst>
              <a:ext uri="{FF2B5EF4-FFF2-40B4-BE49-F238E27FC236}">
                <a16:creationId xmlns:a16="http://schemas.microsoft.com/office/drawing/2014/main" id="{BA37F94E-DCAC-3680-DBDD-D0D1E32FBFC0}"/>
              </a:ext>
            </a:extLst>
          </p:cNvPr>
          <p:cNvSpPr>
            <a:spLocks noGrp="1"/>
          </p:cNvSpPr>
          <p:nvPr>
            <p:ph idx="1"/>
          </p:nvPr>
        </p:nvSpPr>
        <p:spPr>
          <a:xfrm>
            <a:off x="628650" y="1114777"/>
            <a:ext cx="7886700" cy="3263504"/>
          </a:xfrm>
        </p:spPr>
        <p:txBody>
          <a:bodyPr>
            <a:noAutofit/>
          </a:bodyPr>
          <a:lstStyle/>
          <a:p>
            <a:pPr marL="0" indent="0">
              <a:lnSpc>
                <a:spcPct val="120000"/>
              </a:lnSpc>
              <a:buNone/>
            </a:pPr>
            <a:r>
              <a:rPr lang="en-US" sz="1600" dirty="0">
                <a:solidFill>
                  <a:srgbClr val="1B1B1B"/>
                </a:solidFill>
                <a:latin typeface="Arial" panose="020B0604020202020204" pitchFamily="34" charset="0"/>
                <a:cs typeface="Arial" panose="020B0604020202020204" pitchFamily="34" charset="0"/>
              </a:rPr>
              <a:t>1. Bao He Wan Effect on Gastrointestinal Side Effects Associated with Chemotherapy; </a:t>
            </a:r>
          </a:p>
          <a:p>
            <a:pPr lvl="1">
              <a:lnSpc>
                <a:spcPct val="120000"/>
              </a:lnSpc>
            </a:pPr>
            <a:r>
              <a:rPr lang="en-US" sz="1600" dirty="0">
                <a:solidFill>
                  <a:srgbClr val="1B1B1B"/>
                </a:solidFill>
                <a:latin typeface="Arial" panose="020B0604020202020204" pitchFamily="34" charset="0"/>
                <a:cs typeface="Arial" panose="020B0604020202020204" pitchFamily="34" charset="0"/>
              </a:rPr>
              <a:t>110 patients</a:t>
            </a:r>
          </a:p>
          <a:p>
            <a:pPr lvl="1">
              <a:lnSpc>
                <a:spcPct val="120000"/>
              </a:lnSpc>
            </a:pPr>
            <a:r>
              <a:rPr lang="en-US" sz="1600" dirty="0">
                <a:solidFill>
                  <a:srgbClr val="1B1B1B"/>
                </a:solidFill>
                <a:latin typeface="Arial" panose="020B0604020202020204" pitchFamily="34" charset="0"/>
                <a:cs typeface="Arial" panose="020B0604020202020204" pitchFamily="34" charset="0"/>
              </a:rPr>
              <a:t>Administration was Bao He Wan 10 day protocol of cooked decoction</a:t>
            </a:r>
            <a:endParaRPr lang="en-US" sz="1600" dirty="0">
              <a:latin typeface="Arial" panose="020B0604020202020204" pitchFamily="34" charset="0"/>
              <a:cs typeface="Arial" panose="020B0604020202020204" pitchFamily="34" charset="0"/>
            </a:endParaRPr>
          </a:p>
          <a:p>
            <a:pPr lvl="2">
              <a:lnSpc>
                <a:spcPct val="120000"/>
              </a:lnSpc>
            </a:pPr>
            <a:r>
              <a:rPr lang="en-US" sz="1600" dirty="0">
                <a:solidFill>
                  <a:srgbClr val="1B1B1B"/>
                </a:solidFill>
                <a:latin typeface="Arial" panose="020B0604020202020204" pitchFamily="34" charset="0"/>
                <a:cs typeface="Arial" panose="020B0604020202020204" pitchFamily="34" charset="0"/>
              </a:rPr>
              <a:t>105 had complete relief of GI side effects of chemo, and 5 had improvement</a:t>
            </a:r>
          </a:p>
          <a:p>
            <a:pPr marL="685800" lvl="2" indent="0">
              <a:lnSpc>
                <a:spcPct val="120000"/>
              </a:lnSpc>
              <a:buNone/>
            </a:pPr>
            <a:endParaRPr lang="en-US" sz="10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6929E076-C690-4EAB-8F0A-010F29768282}"/>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5959DD71-A8F2-F48C-EA5A-2865BD531773}"/>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1725991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AB1E0-BC66-AA0E-9F0E-E64815427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A2BDD-3D24-2DC1-6463-6C06DA93106F}"/>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a:t>
            </a:r>
            <a:r>
              <a:rPr lang="en-US" b="1" dirty="0"/>
              <a:t>Research</a:t>
            </a:r>
          </a:p>
        </p:txBody>
      </p:sp>
      <p:sp>
        <p:nvSpPr>
          <p:cNvPr id="3" name="Content Placeholder 2">
            <a:extLst>
              <a:ext uri="{FF2B5EF4-FFF2-40B4-BE49-F238E27FC236}">
                <a16:creationId xmlns:a16="http://schemas.microsoft.com/office/drawing/2014/main" id="{1DCFCBE7-CF72-DF34-7FC7-5F00EDBF2DC2}"/>
              </a:ext>
            </a:extLst>
          </p:cNvPr>
          <p:cNvSpPr>
            <a:spLocks noGrp="1"/>
          </p:cNvSpPr>
          <p:nvPr>
            <p:ph idx="1"/>
          </p:nvPr>
        </p:nvSpPr>
        <p:spPr>
          <a:xfrm>
            <a:off x="628650" y="1114777"/>
            <a:ext cx="7886700" cy="3263504"/>
          </a:xfrm>
        </p:spPr>
        <p:txBody>
          <a:bodyPr>
            <a:noAutofit/>
          </a:bodyPr>
          <a:lstStyle/>
          <a:p>
            <a:pPr marL="0" indent="0">
              <a:lnSpc>
                <a:spcPct val="120000"/>
              </a:lnSpc>
              <a:buNone/>
            </a:pPr>
            <a:r>
              <a:rPr lang="en-US" sz="1200" dirty="0">
                <a:latin typeface="Arial" panose="020B0604020202020204" pitchFamily="34" charset="0"/>
                <a:cs typeface="Arial" panose="020B0604020202020204" pitchFamily="34" charset="0"/>
              </a:rPr>
              <a:t>2. Bao He Wan for the Treatment of Functional Dyspepsia (FD)</a:t>
            </a:r>
          </a:p>
          <a:p>
            <a:pPr lvl="1">
              <a:lnSpc>
                <a:spcPct val="120000"/>
              </a:lnSpc>
            </a:pPr>
            <a:r>
              <a:rPr lang="en-US" sz="1200" dirty="0">
                <a:latin typeface="Arial" panose="020B0604020202020204" pitchFamily="34" charset="0"/>
                <a:cs typeface="Arial" panose="020B0604020202020204" pitchFamily="34" charset="0"/>
              </a:rPr>
              <a:t>Therapeutic flavonoids, quercetin, kaempferol, luteolin, oleic acid, wogonin, and naringenin were identified</a:t>
            </a:r>
          </a:p>
          <a:p>
            <a:pPr lvl="1">
              <a:lnSpc>
                <a:spcPct val="120000"/>
              </a:lnSpc>
            </a:pPr>
            <a:r>
              <a:rPr lang="en-US" sz="1200" dirty="0">
                <a:latin typeface="Arial" panose="020B0604020202020204" pitchFamily="34" charset="0"/>
                <a:cs typeface="Arial" panose="020B0604020202020204" pitchFamily="34" charset="0"/>
              </a:rPr>
              <a:t>All have anti-inflammatory, antioxidant, anti-tumor, and immunoregulatory functions.	</a:t>
            </a:r>
          </a:p>
          <a:p>
            <a:pPr lvl="1">
              <a:lnSpc>
                <a:spcPct val="120000"/>
              </a:lnSpc>
            </a:pPr>
            <a:r>
              <a:rPr lang="en-US" sz="1200" dirty="0">
                <a:latin typeface="Arial" panose="020B0604020202020204" pitchFamily="34" charset="0"/>
                <a:cs typeface="Arial" panose="020B0604020202020204" pitchFamily="34" charset="0"/>
              </a:rPr>
              <a:t>Regulate inflammatory factors through (RAGE/NF-</a:t>
            </a:r>
            <a:r>
              <a:rPr lang="el-GR" sz="1200" dirty="0">
                <a:latin typeface="Arial" panose="020B0604020202020204" pitchFamily="34" charset="0"/>
                <a:cs typeface="Arial" panose="020B0604020202020204" pitchFamily="34" charset="0"/>
              </a:rPr>
              <a:t>κ</a:t>
            </a:r>
            <a:r>
              <a:rPr lang="en-US" sz="1200" dirty="0">
                <a:latin typeface="Arial" panose="020B0604020202020204" pitchFamily="34" charset="0"/>
                <a:cs typeface="Arial" panose="020B0604020202020204" pitchFamily="34" charset="0"/>
              </a:rPr>
              <a:t>B/MAPK) pathways that regulate the expression of tumor necrosis genes and inflammatory mediators. </a:t>
            </a:r>
          </a:p>
          <a:p>
            <a:pPr lvl="1">
              <a:lnSpc>
                <a:spcPct val="120000"/>
              </a:lnSpc>
            </a:pPr>
            <a:r>
              <a:rPr lang="en-US" sz="1200" dirty="0">
                <a:latin typeface="Arial" panose="020B0604020202020204" pitchFamily="34" charset="0"/>
                <a:cs typeface="Arial" panose="020B0604020202020204" pitchFamily="34" charset="0"/>
              </a:rPr>
              <a:t>It was found that ACTB is associated with the development of cancer and the dysregulation of ACTB expression: associated cancers such as esophageal cancer, pancreatic cancer, and gastric cancer. </a:t>
            </a:r>
          </a:p>
          <a:p>
            <a:pPr>
              <a:lnSpc>
                <a:spcPct val="120000"/>
              </a:lnSpc>
            </a:pPr>
            <a:r>
              <a:rPr lang="en-US" sz="1200" dirty="0">
                <a:latin typeface="Arial" panose="020B0604020202020204" pitchFamily="34" charset="0"/>
                <a:cs typeface="Arial" panose="020B0604020202020204" pitchFamily="34" charset="0"/>
              </a:rPr>
              <a:t>The active ingredients in the Bao He Wan can alleviate inflammatory response, reduce visceral hypersensitivity, improve psychological factors such as anxiety and depression, promote gastrointestinal health, and potentially then aid in the prevention of GI cancers.  </a:t>
            </a:r>
          </a:p>
          <a:p>
            <a:pPr marL="0" indent="0">
              <a:lnSpc>
                <a:spcPct val="120000"/>
              </a:lnSpc>
              <a:buNone/>
            </a:pPr>
            <a:endParaRPr lang="en-US" sz="1200" dirty="0">
              <a:latin typeface="Arial" panose="020B0604020202020204" pitchFamily="34" charset="0"/>
              <a:cs typeface="Arial" panose="020B0604020202020204" pitchFamily="34" charset="0"/>
            </a:endParaRPr>
          </a:p>
          <a:p>
            <a:pPr marL="0" indent="0">
              <a:buNone/>
            </a:pPr>
            <a:r>
              <a:rPr lang="en-US" sz="1200" dirty="0"/>
              <a:t>This study demonstrated the mechanism of action of Bao He Wan in the treatment of FD, further proved the natural advantages of TCM in the treatment of diseases, and provided certain theoretical guidance for subsequent research.</a:t>
            </a:r>
            <a:endParaRPr lang="en-US" sz="12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B29D7A3E-E661-B674-B1E9-E8D7C52D505B}"/>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335BC562-4410-F871-36E7-930B43610F71}"/>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844289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B3A6-9E31-72FD-CC21-38185B13B631}"/>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Toxicology</a:t>
            </a:r>
          </a:p>
        </p:txBody>
      </p:sp>
      <p:sp>
        <p:nvSpPr>
          <p:cNvPr id="3" name="Content Placeholder 2">
            <a:extLst>
              <a:ext uri="{FF2B5EF4-FFF2-40B4-BE49-F238E27FC236}">
                <a16:creationId xmlns:a16="http://schemas.microsoft.com/office/drawing/2014/main" id="{53AF922D-9C9A-C1D3-4B8A-10A823829DBE}"/>
              </a:ext>
            </a:extLst>
          </p:cNvPr>
          <p:cNvSpPr>
            <a:spLocks noGrp="1"/>
          </p:cNvSpPr>
          <p:nvPr>
            <p:ph idx="1"/>
          </p:nvPr>
        </p:nvSpPr>
        <p:spPr/>
        <p:txBody>
          <a:bodyPr>
            <a:normAutofit/>
          </a:bodyPr>
          <a:lstStyle/>
          <a:p>
            <a:pPr rtl="0"/>
            <a:r>
              <a:rPr lang="en-US" sz="1800" dirty="0">
                <a:solidFill>
                  <a:srgbClr val="1B1B1B"/>
                </a:solidFill>
                <a:latin typeface="Arial" panose="020B0604020202020204" pitchFamily="34" charset="0"/>
                <a:cs typeface="Arial" panose="020B0604020202020204" pitchFamily="34" charset="0"/>
              </a:rPr>
              <a:t>Study 1: Administration of this formula to adults at 650x the normal dose did not contribute to any adverse reactions</a:t>
            </a:r>
          </a:p>
          <a:p>
            <a:pPr marL="0" indent="0">
              <a:buNone/>
            </a:pPr>
            <a:endParaRPr lang="en-US" sz="1800" dirty="0">
              <a:latin typeface="Arial" panose="020B0604020202020204" pitchFamily="34" charset="0"/>
              <a:cs typeface="Arial" panose="020B0604020202020204" pitchFamily="34" charset="0"/>
            </a:endParaRPr>
          </a:p>
          <a:p>
            <a:pPr>
              <a:spcAft>
                <a:spcPts val="825"/>
              </a:spcAft>
            </a:pPr>
            <a:r>
              <a:rPr lang="en-US" sz="1800" dirty="0">
                <a:solidFill>
                  <a:srgbClr val="1B1B1B"/>
                </a:solidFill>
                <a:latin typeface="Arial" panose="020B0604020202020204" pitchFamily="34" charset="0"/>
                <a:cs typeface="Arial" panose="020B0604020202020204" pitchFamily="34" charset="0"/>
              </a:rPr>
              <a:t>Study 2: Administration of this formula at 8, 16, and 32 g/kg 1 time daily for 4 weeks caused no abnormalities in blood work or organ labs such as liver, kidneys, heart, stomach, or intestines.</a:t>
            </a:r>
            <a:endParaRPr lang="en-US" sz="1800" dirty="0">
              <a:latin typeface="Arial" panose="020B0604020202020204" pitchFamily="34" charset="0"/>
              <a:cs typeface="Arial" panose="020B0604020202020204" pitchFamily="34" charset="0"/>
            </a:endParaRPr>
          </a:p>
          <a:p>
            <a:pPr marL="0" indent="0">
              <a:buNone/>
            </a:pPr>
            <a:endParaRPr lang="en-US" sz="1800" dirty="0"/>
          </a:p>
        </p:txBody>
      </p:sp>
      <p:sp>
        <p:nvSpPr>
          <p:cNvPr id="4" name="Date Placeholder 3">
            <a:extLst>
              <a:ext uri="{FF2B5EF4-FFF2-40B4-BE49-F238E27FC236}">
                <a16:creationId xmlns:a16="http://schemas.microsoft.com/office/drawing/2014/main" id="{8EF9130C-5077-CED1-D6FD-08C8B9995BB8}"/>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D8240A37-BB8A-DBB4-DDE7-A3738EA87431}"/>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35544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5401-65D0-F00B-7617-3793C0E1BC8F}"/>
              </a:ext>
            </a:extLst>
          </p:cNvPr>
          <p:cNvSpPr>
            <a:spLocks noGrp="1"/>
          </p:cNvSpPr>
          <p:nvPr>
            <p:ph type="title"/>
          </p:nvPr>
        </p:nvSpPr>
        <p:spPr/>
        <p:txBody>
          <a:bodyPr/>
          <a:lstStyle/>
          <a:p>
            <a:r>
              <a:rPr lang="en-US" dirty="0"/>
              <a:t>Case One</a:t>
            </a:r>
          </a:p>
        </p:txBody>
      </p:sp>
      <p:sp>
        <p:nvSpPr>
          <p:cNvPr id="3" name="Content Placeholder 2">
            <a:extLst>
              <a:ext uri="{FF2B5EF4-FFF2-40B4-BE49-F238E27FC236}">
                <a16:creationId xmlns:a16="http://schemas.microsoft.com/office/drawing/2014/main" id="{617787EE-D333-55CD-06B9-C6107C11D959}"/>
              </a:ext>
            </a:extLst>
          </p:cNvPr>
          <p:cNvSpPr>
            <a:spLocks noGrp="1"/>
          </p:cNvSpPr>
          <p:nvPr>
            <p:ph idx="1"/>
          </p:nvPr>
        </p:nvSpPr>
        <p:spPr>
          <a:xfrm>
            <a:off x="628650" y="1268017"/>
            <a:ext cx="7886700" cy="3364706"/>
          </a:xfrm>
        </p:spPr>
        <p:txBody>
          <a:bodyPr>
            <a:noAutofit/>
          </a:bodyPr>
          <a:lstStyle/>
          <a:p>
            <a:pPr rtl="0"/>
            <a:r>
              <a:rPr lang="en-US" sz="1350" dirty="0">
                <a:solidFill>
                  <a:srgbClr val="1B1B1B"/>
                </a:solidFill>
                <a:latin typeface="Arial" panose="020B0604020202020204" pitchFamily="34" charset="0"/>
                <a:cs typeface="Arial" panose="020B0604020202020204" pitchFamily="34" charset="0"/>
              </a:rPr>
              <a:t>Abigail is a 54 </a:t>
            </a:r>
            <a:r>
              <a:rPr lang="en-US" sz="1350" dirty="0" err="1">
                <a:solidFill>
                  <a:srgbClr val="1B1B1B"/>
                </a:solidFill>
                <a:latin typeface="Arial" panose="020B0604020202020204" pitchFamily="34" charset="0"/>
                <a:cs typeface="Arial" panose="020B0604020202020204" pitchFamily="34" charset="0"/>
              </a:rPr>
              <a:t>yo</a:t>
            </a:r>
            <a:r>
              <a:rPr lang="en-US" sz="1350" dirty="0">
                <a:solidFill>
                  <a:srgbClr val="1B1B1B"/>
                </a:solidFill>
                <a:latin typeface="Arial" panose="020B0604020202020204" pitchFamily="34" charset="0"/>
                <a:cs typeface="Arial" panose="020B0604020202020204" pitchFamily="34" charset="0"/>
              </a:rPr>
              <a:t> female with colorectal cancer Stage 3A</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S/P laparoscopic low anterior resection with diverting loop, chemo (FOLFOX), and ostomy surgery</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Due to her resection- she is still having a hard time moving food through </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Nausea, no appetite, ‘stomachache,’ fatigue, belching, 10# weight loss, even small meals make her feel full, which makes her more nauseous</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BM - slow and incomplete after ostomy takedown- taking 30 minutes or more- some loose, some hard- Bowels are problematic with incomplete BM and difficulty with smearing on wiping</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BM 1-12 times a day</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No evidence of disease after treatment</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Currently on no medications, not in treatment </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Tongue - stiff, red, thick, greasy, light yellow fur</a:t>
            </a:r>
            <a:endParaRPr lang="en-US" sz="1350" dirty="0">
              <a:latin typeface="Arial" panose="020B0604020202020204" pitchFamily="34" charset="0"/>
              <a:cs typeface="Arial" panose="020B0604020202020204" pitchFamily="34" charset="0"/>
            </a:endParaRPr>
          </a:p>
          <a:p>
            <a:pPr>
              <a:spcAft>
                <a:spcPts val="825"/>
              </a:spcAft>
            </a:pPr>
            <a:r>
              <a:rPr lang="en-US" sz="1350" dirty="0">
                <a:solidFill>
                  <a:srgbClr val="1B1B1B"/>
                </a:solidFill>
                <a:latin typeface="Arial" panose="020B0604020202020204" pitchFamily="34" charset="0"/>
                <a:cs typeface="Arial" panose="020B0604020202020204" pitchFamily="34" charset="0"/>
              </a:rPr>
              <a:t>Pulse - bowstring, weaker kidney pulses</a:t>
            </a:r>
            <a:br>
              <a:rPr lang="en-US" sz="1350" dirty="0">
                <a:latin typeface="Arial" panose="020B0604020202020204" pitchFamily="34" charset="0"/>
                <a:cs typeface="Arial" panose="020B0604020202020204" pitchFamily="34" charset="0"/>
              </a:rPr>
            </a:br>
            <a:endParaRPr lang="en-US" sz="13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B42C36BA-79EB-4A1C-B6EB-4FF7751682D1}"/>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08A9D611-D051-9EF2-0FB2-E713186BF284}"/>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91422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1995-67C9-8231-EAFB-4F0F1CB3736E}"/>
              </a:ext>
            </a:extLst>
          </p:cNvPr>
          <p:cNvSpPr>
            <a:spLocks noGrp="1"/>
          </p:cNvSpPr>
          <p:nvPr>
            <p:ph type="title"/>
          </p:nvPr>
        </p:nvSpPr>
        <p:spPr/>
        <p:txBody>
          <a:bodyPr/>
          <a:lstStyle/>
          <a:p>
            <a:r>
              <a:rPr lang="en-US" dirty="0"/>
              <a:t>Case Two</a:t>
            </a:r>
          </a:p>
        </p:txBody>
      </p:sp>
      <p:sp>
        <p:nvSpPr>
          <p:cNvPr id="3" name="Content Placeholder 2">
            <a:extLst>
              <a:ext uri="{FF2B5EF4-FFF2-40B4-BE49-F238E27FC236}">
                <a16:creationId xmlns:a16="http://schemas.microsoft.com/office/drawing/2014/main" id="{37FF2E05-FE18-640D-1D48-AFEF757744A4}"/>
              </a:ext>
            </a:extLst>
          </p:cNvPr>
          <p:cNvSpPr>
            <a:spLocks noGrp="1"/>
          </p:cNvSpPr>
          <p:nvPr>
            <p:ph idx="1"/>
          </p:nvPr>
        </p:nvSpPr>
        <p:spPr/>
        <p:txBody>
          <a:bodyPr>
            <a:noAutofit/>
          </a:bodyPr>
          <a:lstStyle/>
          <a:p>
            <a:pPr>
              <a:spcBef>
                <a:spcPts val="300"/>
              </a:spcBef>
            </a:pPr>
            <a:r>
              <a:rPr lang="en-US" sz="1350" dirty="0">
                <a:solidFill>
                  <a:srgbClr val="1B1B1B"/>
                </a:solidFill>
                <a:latin typeface="Arial" panose="020B0604020202020204" pitchFamily="34" charset="0"/>
                <a:cs typeface="Arial" panose="020B0604020202020204" pitchFamily="34" charset="0"/>
              </a:rPr>
              <a:t>Lauren is a 53-year-old female with multiple myeloma not in remission- initial dx 2016 </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Bone marrow transplant 2017</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Iron deficient anemia</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Neutropenic</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Extreme fatigue</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Diarrhea- urgent, explosive, burning, multiple times a day </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When taking Zofran for nausea- becomes constipated </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BMI 17.75, 5’11”, 126#</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No appetite</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Low caloric intake</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Always feels full and distended- ‘food feels ‘stuck’</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Belching</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Tongue- thick, greasy white fur, pale floppy tongue</a:t>
            </a:r>
            <a:endParaRPr lang="en-US" sz="1350" dirty="0">
              <a:latin typeface="Arial" panose="020B0604020202020204" pitchFamily="34" charset="0"/>
              <a:cs typeface="Arial" panose="020B0604020202020204" pitchFamily="34" charset="0"/>
            </a:endParaRPr>
          </a:p>
          <a:p>
            <a:pPr>
              <a:spcBef>
                <a:spcPts val="300"/>
              </a:spcBef>
              <a:spcAft>
                <a:spcPts val="825"/>
              </a:spcAft>
            </a:pPr>
            <a:r>
              <a:rPr lang="en-US" sz="1350" dirty="0">
                <a:solidFill>
                  <a:srgbClr val="1B1B1B"/>
                </a:solidFill>
                <a:latin typeface="Arial" panose="020B0604020202020204" pitchFamily="34" charset="0"/>
                <a:cs typeface="Arial" panose="020B0604020202020204" pitchFamily="34" charset="0"/>
              </a:rPr>
              <a:t>Pulse- rapid, full</a:t>
            </a:r>
            <a:endParaRPr lang="en-US" sz="13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70966BB-DC75-19F6-708A-8BCE30BFBFD5}"/>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86D546B8-EE0F-5A78-EACD-49CA79F1C707}"/>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4682594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9E4C-CB3B-FAA8-76E2-D4C5884661CD}"/>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E90F57AE-0050-6D16-3CDD-F87E6C3C7066}"/>
              </a:ext>
            </a:extLst>
          </p:cNvPr>
          <p:cNvSpPr>
            <a:spLocks noGrp="1"/>
          </p:cNvSpPr>
          <p:nvPr>
            <p:ph idx="1"/>
          </p:nvPr>
        </p:nvSpPr>
        <p:spPr/>
        <p:txBody>
          <a:bodyPr>
            <a:normAutofit/>
          </a:bodyPr>
          <a:lstStyle/>
          <a:p>
            <a:pPr marL="0" indent="0">
              <a:buNone/>
            </a:pPr>
            <a:endParaRPr lang="en-US" sz="1800" dirty="0"/>
          </a:p>
          <a:p>
            <a:pPr marL="0" indent="0">
              <a:buNone/>
            </a:pPr>
            <a:endParaRPr lang="en-US" sz="1800" dirty="0"/>
          </a:p>
          <a:p>
            <a:pPr marL="0" indent="0">
              <a:spcAft>
                <a:spcPts val="825"/>
              </a:spcAft>
              <a:buNone/>
            </a:pPr>
            <a:r>
              <a:rPr lang="en-US" sz="1800" dirty="0">
                <a:solidFill>
                  <a:srgbClr val="1B1B1B"/>
                </a:solidFill>
                <a:latin typeface="Arial" panose="020B0604020202020204" pitchFamily="34" charset="0"/>
              </a:rPr>
              <a:t>In both cases, </a:t>
            </a:r>
            <a:r>
              <a:rPr lang="en-US" sz="1800" dirty="0" err="1"/>
              <a:t>Băo</a:t>
            </a:r>
            <a:r>
              <a:rPr lang="en-US" sz="1800" dirty="0"/>
              <a:t> </a:t>
            </a:r>
            <a:r>
              <a:rPr lang="en-US" sz="1800" dirty="0" err="1"/>
              <a:t>Hé</a:t>
            </a:r>
            <a:r>
              <a:rPr lang="en-US" sz="1800" dirty="0"/>
              <a:t> </a:t>
            </a:r>
            <a:r>
              <a:rPr lang="en-US" sz="1800" dirty="0" err="1"/>
              <a:t>Wán</a:t>
            </a:r>
            <a:r>
              <a:rPr lang="en-US" sz="1800" dirty="0"/>
              <a:t> </a:t>
            </a:r>
            <a:r>
              <a:rPr lang="en-US" sz="1800" dirty="0">
                <a:solidFill>
                  <a:srgbClr val="1B1B1B"/>
                </a:solidFill>
                <a:latin typeface="Arial" panose="020B0604020202020204" pitchFamily="34" charset="0"/>
              </a:rPr>
              <a:t>eased GI fullness and distention, reduced belching, increased appetite, and aided in more complete and well-formed bowel movements. </a:t>
            </a:r>
            <a:endParaRPr lang="en-US" sz="1800" dirty="0"/>
          </a:p>
        </p:txBody>
      </p:sp>
      <p:sp>
        <p:nvSpPr>
          <p:cNvPr id="4" name="Date Placeholder 3">
            <a:extLst>
              <a:ext uri="{FF2B5EF4-FFF2-40B4-BE49-F238E27FC236}">
                <a16:creationId xmlns:a16="http://schemas.microsoft.com/office/drawing/2014/main" id="{F0A42927-7C43-3931-135A-536F7B15F64B}"/>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A6E63254-8168-E230-3D63-69E1D6D8C392}"/>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123232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16F8-4F41-4BCB-9350-AE6E84E50B19}"/>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0FBCB599-669C-ADAC-69DC-579A7C4F0C49}"/>
              </a:ext>
            </a:extLst>
          </p:cNvPr>
          <p:cNvSpPr>
            <a:spLocks noGrp="1"/>
          </p:cNvSpPr>
          <p:nvPr>
            <p:ph idx="1"/>
          </p:nvPr>
        </p:nvSpPr>
        <p:spPr/>
        <p:txBody>
          <a:bodyPr>
            <a:normAutofit fontScale="92500" lnSpcReduction="20000"/>
          </a:bodyPr>
          <a:lstStyle/>
          <a:p>
            <a:pPr rtl="0"/>
            <a:r>
              <a:rPr lang="en-US" sz="1050" dirty="0">
                <a:solidFill>
                  <a:srgbClr val="1B1B1B"/>
                </a:solidFill>
                <a:latin typeface="Arial" panose="020B0604020202020204" pitchFamily="34" charset="0"/>
                <a:cs typeface="Arial" panose="020B0604020202020204" pitchFamily="34" charset="0"/>
              </a:rPr>
              <a:t>Guo K, Yan Y, Zeng C, Shen L, He Y, Tan Z. Study on </a:t>
            </a:r>
            <a:r>
              <a:rPr lang="en-US" sz="1050" dirty="0" err="1">
                <a:solidFill>
                  <a:srgbClr val="1B1B1B"/>
                </a:solidFill>
                <a:latin typeface="Arial" panose="020B0604020202020204" pitchFamily="34" charset="0"/>
                <a:cs typeface="Arial" panose="020B0604020202020204" pitchFamily="34" charset="0"/>
              </a:rPr>
              <a:t>Baohe</a:t>
            </a:r>
            <a:r>
              <a:rPr lang="en-US" sz="1050" dirty="0">
                <a:solidFill>
                  <a:srgbClr val="1B1B1B"/>
                </a:solidFill>
                <a:latin typeface="Arial" panose="020B0604020202020204" pitchFamily="34" charset="0"/>
                <a:cs typeface="Arial" panose="020B0604020202020204" pitchFamily="34" charset="0"/>
              </a:rPr>
              <a:t> Pills Regulating Intestinal Microecology and Treating Diarrhea of High-Fat and High-Protein Diet Mice. Biomed Res Int. 2022 May 17;2022:6891179. </a:t>
            </a:r>
            <a:r>
              <a:rPr lang="en-US" sz="1050" dirty="0" err="1">
                <a:solidFill>
                  <a:srgbClr val="1B1B1B"/>
                </a:solidFill>
                <a:latin typeface="Arial" panose="020B0604020202020204" pitchFamily="34" charset="0"/>
                <a:cs typeface="Arial" panose="020B0604020202020204" pitchFamily="34" charset="0"/>
              </a:rPr>
              <a:t>doi</a:t>
            </a:r>
            <a:r>
              <a:rPr lang="en-US" sz="1050" dirty="0">
                <a:solidFill>
                  <a:srgbClr val="1B1B1B"/>
                </a:solidFill>
                <a:latin typeface="Arial" panose="020B0604020202020204" pitchFamily="34" charset="0"/>
                <a:cs typeface="Arial" panose="020B0604020202020204" pitchFamily="34" charset="0"/>
              </a:rPr>
              <a:t>: 10.1155/2022/6891179. PMID: 35620223; PMCID: PMC9129966.</a:t>
            </a:r>
            <a:endParaRPr lang="en-US" sz="1050" dirty="0">
              <a:latin typeface="Arial" panose="020B0604020202020204" pitchFamily="34" charset="0"/>
              <a:cs typeface="Arial" panose="020B0604020202020204" pitchFamily="34" charset="0"/>
            </a:endParaRPr>
          </a:p>
          <a:p>
            <a:pPr rtl="0"/>
            <a:r>
              <a:rPr lang="en-US" sz="1050" dirty="0">
                <a:solidFill>
                  <a:srgbClr val="1B1B1B"/>
                </a:solidFill>
                <a:latin typeface="Arial" panose="020B0604020202020204" pitchFamily="34" charset="0"/>
                <a:cs typeface="Arial" panose="020B0604020202020204" pitchFamily="34" charset="0"/>
              </a:rPr>
              <a:t>Liu, L., Chen, Y., Cheng, Y., Wu, M., Li, J., Li, J., </a:t>
            </a:r>
            <a:r>
              <a:rPr lang="en-US" sz="1050" dirty="0" err="1">
                <a:solidFill>
                  <a:srgbClr val="1B1B1B"/>
                </a:solidFill>
                <a:latin typeface="Arial" panose="020B0604020202020204" pitchFamily="34" charset="0"/>
                <a:cs typeface="Arial" panose="020B0604020202020204" pitchFamily="34" charset="0"/>
              </a:rPr>
              <a:t>Sferra</a:t>
            </a:r>
            <a:r>
              <a:rPr lang="en-US" sz="1050" dirty="0">
                <a:solidFill>
                  <a:srgbClr val="1B1B1B"/>
                </a:solidFill>
                <a:latin typeface="Arial" panose="020B0604020202020204" pitchFamily="34" charset="0"/>
                <a:cs typeface="Arial" panose="020B0604020202020204" pitchFamily="34" charset="0"/>
              </a:rPr>
              <a:t>, T. J., </a:t>
            </a:r>
            <a:r>
              <a:rPr lang="en-US" sz="1050" dirty="0" err="1">
                <a:solidFill>
                  <a:srgbClr val="1B1B1B"/>
                </a:solidFill>
                <a:latin typeface="Arial" panose="020B0604020202020204" pitchFamily="34" charset="0"/>
                <a:cs typeface="Arial" panose="020B0604020202020204" pitchFamily="34" charset="0"/>
              </a:rPr>
              <a:t>Sankararaman</a:t>
            </a:r>
            <a:r>
              <a:rPr lang="en-US" sz="1050" dirty="0">
                <a:solidFill>
                  <a:srgbClr val="1B1B1B"/>
                </a:solidFill>
                <a:latin typeface="Arial" panose="020B0604020202020204" pitchFamily="34" charset="0"/>
                <a:cs typeface="Arial" panose="020B0604020202020204" pitchFamily="34" charset="0"/>
              </a:rPr>
              <a:t>, S., Chu, J., Shen, A., &amp; Peng, J. (2023). Refined </a:t>
            </a:r>
            <a:r>
              <a:rPr lang="en-US" sz="1050" dirty="0" err="1">
                <a:solidFill>
                  <a:srgbClr val="1B1B1B"/>
                </a:solidFill>
                <a:latin typeface="Arial" panose="020B0604020202020204" pitchFamily="34" charset="0"/>
                <a:cs typeface="Arial" panose="020B0604020202020204" pitchFamily="34" charset="0"/>
              </a:rPr>
              <a:t>Baohe</a:t>
            </a:r>
            <a:r>
              <a:rPr lang="en-US" sz="1050" dirty="0">
                <a:solidFill>
                  <a:srgbClr val="1B1B1B"/>
                </a:solidFill>
                <a:latin typeface="Arial" panose="020B0604020202020204" pitchFamily="34" charset="0"/>
                <a:cs typeface="Arial" panose="020B0604020202020204" pitchFamily="34" charset="0"/>
              </a:rPr>
              <a:t> formula protects against 5-fluorouracil-induced intestinal mucositis by modulating AKT pathway in CT-26 tumor-bearing mice. </a:t>
            </a:r>
            <a:r>
              <a:rPr lang="en-US" sz="1050" i="1" dirty="0">
                <a:solidFill>
                  <a:srgbClr val="1B1B1B"/>
                </a:solidFill>
                <a:latin typeface="Arial" panose="020B0604020202020204" pitchFamily="34" charset="0"/>
                <a:cs typeface="Arial" panose="020B0604020202020204" pitchFamily="34" charset="0"/>
              </a:rPr>
              <a:t>Pharmacological Research - Modern Chinese Medicine</a:t>
            </a:r>
            <a:r>
              <a:rPr lang="en-US" sz="1050" dirty="0">
                <a:solidFill>
                  <a:srgbClr val="1B1B1B"/>
                </a:solidFill>
                <a:latin typeface="Arial" panose="020B0604020202020204" pitchFamily="34" charset="0"/>
                <a:cs typeface="Arial" panose="020B0604020202020204" pitchFamily="34" charset="0"/>
              </a:rPr>
              <a:t>, </a:t>
            </a:r>
            <a:r>
              <a:rPr lang="en-US" sz="1050" i="1" dirty="0">
                <a:solidFill>
                  <a:srgbClr val="1B1B1B"/>
                </a:solidFill>
                <a:latin typeface="Arial" panose="020B0604020202020204" pitchFamily="34" charset="0"/>
                <a:cs typeface="Arial" panose="020B0604020202020204" pitchFamily="34" charset="0"/>
              </a:rPr>
              <a:t>7</a:t>
            </a:r>
            <a:r>
              <a:rPr lang="en-US" sz="1050" dirty="0">
                <a:solidFill>
                  <a:srgbClr val="1B1B1B"/>
                </a:solidFill>
                <a:latin typeface="Arial" panose="020B0604020202020204" pitchFamily="34" charset="0"/>
                <a:cs typeface="Arial" panose="020B0604020202020204" pitchFamily="34" charset="0"/>
              </a:rPr>
              <a:t>, 100230. </a:t>
            </a:r>
            <a:r>
              <a:rPr lang="en-US" sz="1050" u="sng" dirty="0">
                <a:solidFill>
                  <a:srgbClr val="1155CC"/>
                </a:solidFill>
                <a:latin typeface="Arial" panose="020B0604020202020204" pitchFamily="34" charset="0"/>
                <a:cs typeface="Arial" panose="020B0604020202020204" pitchFamily="34" charset="0"/>
                <a:hlinkClick r:id="rId2"/>
              </a:rPr>
              <a:t>https://doi.org/10.1016/j.prmcm.2023.100230</a:t>
            </a:r>
            <a:endParaRPr lang="en-US" sz="1050" dirty="0">
              <a:latin typeface="Arial" panose="020B0604020202020204" pitchFamily="34" charset="0"/>
              <a:cs typeface="Arial" panose="020B0604020202020204" pitchFamily="34" charset="0"/>
            </a:endParaRPr>
          </a:p>
          <a:p>
            <a:pPr rtl="0"/>
            <a:r>
              <a:rPr lang="en-US" sz="1050" dirty="0" err="1">
                <a:solidFill>
                  <a:srgbClr val="000000"/>
                </a:solidFill>
                <a:latin typeface="Arial" panose="020B0604020202020204" pitchFamily="34" charset="0"/>
                <a:cs typeface="Arial" panose="020B0604020202020204" pitchFamily="34" charset="0"/>
              </a:rPr>
              <a:t>Taixiang</a:t>
            </a:r>
            <a:r>
              <a:rPr lang="en-US" sz="1050" dirty="0">
                <a:solidFill>
                  <a:srgbClr val="000000"/>
                </a:solidFill>
                <a:latin typeface="Arial" panose="020B0604020202020204" pitchFamily="34" charset="0"/>
                <a:cs typeface="Arial" panose="020B0604020202020204" pitchFamily="34" charset="0"/>
              </a:rPr>
              <a:t> W, Munro AJ, </a:t>
            </a:r>
            <a:r>
              <a:rPr lang="en-US" sz="1050" dirty="0" err="1">
                <a:solidFill>
                  <a:srgbClr val="000000"/>
                </a:solidFill>
                <a:latin typeface="Arial" panose="020B0604020202020204" pitchFamily="34" charset="0"/>
                <a:cs typeface="Arial" panose="020B0604020202020204" pitchFamily="34" charset="0"/>
              </a:rPr>
              <a:t>Guanjian</a:t>
            </a:r>
            <a:r>
              <a:rPr lang="en-US" sz="1050" dirty="0">
                <a:solidFill>
                  <a:srgbClr val="000000"/>
                </a:solidFill>
                <a:latin typeface="Arial" panose="020B0604020202020204" pitchFamily="34" charset="0"/>
                <a:cs typeface="Arial" panose="020B0604020202020204" pitchFamily="34" charset="0"/>
              </a:rPr>
              <a:t> L. Chinese medical herbs for chemotherapy side effects in colorectal cancer patients. Cochrane Database Syst Rev. 2005 Jan 25;2005(1):CD004540. </a:t>
            </a:r>
            <a:r>
              <a:rPr lang="en-US" sz="1050" dirty="0" err="1">
                <a:solidFill>
                  <a:srgbClr val="000000"/>
                </a:solidFill>
                <a:latin typeface="Arial" panose="020B0604020202020204" pitchFamily="34" charset="0"/>
                <a:cs typeface="Arial" panose="020B0604020202020204" pitchFamily="34" charset="0"/>
              </a:rPr>
              <a:t>doi</a:t>
            </a:r>
            <a:r>
              <a:rPr lang="en-US" sz="1050" dirty="0">
                <a:solidFill>
                  <a:srgbClr val="000000"/>
                </a:solidFill>
                <a:latin typeface="Arial" panose="020B0604020202020204" pitchFamily="34" charset="0"/>
                <a:cs typeface="Arial" panose="020B0604020202020204" pitchFamily="34" charset="0"/>
              </a:rPr>
              <a:t>: 10.1002/14651858.CD004540.pub2. PMID: 15674951; PMCID: PMC8829831.</a:t>
            </a:r>
            <a:endParaRPr lang="en-US" sz="1050" dirty="0">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Chinese herbal medicines as adjuvant treatment during chemo or radio-therapy for cancer. </a:t>
            </a:r>
            <a:r>
              <a:rPr lang="en-US" sz="1050" dirty="0">
                <a:solidFill>
                  <a:srgbClr val="000000"/>
                </a:solidFill>
                <a:latin typeface="Arial" panose="020B0604020202020204" pitchFamily="34" charset="0"/>
                <a:cs typeface="Arial" panose="020B0604020202020204" pitchFamily="34" charset="0"/>
                <a:hlinkClick r:id="rId3"/>
              </a:rPr>
              <a:t>Fanghua Qi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4"/>
              </a:rPr>
              <a:t>Anyuan Li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5"/>
              </a:rPr>
              <a:t>Inagaki, Yoshinori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6"/>
              </a:rPr>
              <a:t>Gao, Jianjun</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7"/>
              </a:rPr>
              <a:t>Jijun Li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8"/>
              </a:rPr>
              <a:t>Kokudo, Norihiro</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9"/>
              </a:rPr>
              <a:t>Xiao-Kang Li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10"/>
              </a:rPr>
              <a:t>Wei Tang</a:t>
            </a:r>
            <a:r>
              <a:rPr lang="en-US" sz="1050" dirty="0">
                <a:solidFill>
                  <a:srgbClr val="000000"/>
                </a:solidFill>
                <a:latin typeface="Arial" panose="020B0604020202020204" pitchFamily="34" charset="0"/>
                <a:cs typeface="Arial" panose="020B0604020202020204" pitchFamily="34" charset="0"/>
              </a:rPr>
              <a:t>; </a:t>
            </a:r>
            <a:r>
              <a:rPr lang="en-US" sz="1050" dirty="0" err="1">
                <a:solidFill>
                  <a:srgbClr val="000000"/>
                </a:solidFill>
                <a:latin typeface="Arial" panose="020B0604020202020204" pitchFamily="34" charset="0"/>
                <a:cs typeface="Arial" panose="020B0604020202020204" pitchFamily="34" charset="0"/>
              </a:rPr>
              <a:t>BioScience</a:t>
            </a:r>
            <a:r>
              <a:rPr lang="en-US" sz="1050" dirty="0">
                <a:solidFill>
                  <a:srgbClr val="000000"/>
                </a:solidFill>
                <a:latin typeface="Arial" panose="020B0604020202020204" pitchFamily="34" charset="0"/>
                <a:cs typeface="Arial" panose="020B0604020202020204" pitchFamily="34" charset="0"/>
              </a:rPr>
              <a:t> Trends, 2010, v. 4, n. 6, p. 344</a:t>
            </a:r>
            <a:endParaRPr lang="en-US" sz="1050" dirty="0">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Chen, X., Zhou, H., Liu, Y. B., Wang, J. F., Li, H., Ung, C. Y., Han, L. Y., Cao, Z. W., &amp; Chen, Y. Z. (2006). Database of traditional Chinese medicine and its application to studies of mechanism and to prescription validation. </a:t>
            </a:r>
            <a:r>
              <a:rPr lang="en-US" sz="1050" i="1" dirty="0">
                <a:solidFill>
                  <a:srgbClr val="000000"/>
                </a:solidFill>
                <a:latin typeface="Arial" panose="020B0604020202020204" pitchFamily="34" charset="0"/>
                <a:cs typeface="Arial" panose="020B0604020202020204" pitchFamily="34" charset="0"/>
              </a:rPr>
              <a:t>British Journal of Pharmacology</a:t>
            </a:r>
            <a:r>
              <a:rPr lang="en-US" sz="1050" dirty="0">
                <a:solidFill>
                  <a:srgbClr val="000000"/>
                </a:solidFill>
                <a:latin typeface="Arial" panose="020B0604020202020204" pitchFamily="34" charset="0"/>
                <a:cs typeface="Arial" panose="020B0604020202020204" pitchFamily="34" charset="0"/>
              </a:rPr>
              <a:t>, </a:t>
            </a:r>
            <a:r>
              <a:rPr lang="en-US" sz="1050" i="1" dirty="0">
                <a:solidFill>
                  <a:srgbClr val="000000"/>
                </a:solidFill>
                <a:latin typeface="Arial" panose="020B0604020202020204" pitchFamily="34" charset="0"/>
                <a:cs typeface="Arial" panose="020B0604020202020204" pitchFamily="34" charset="0"/>
              </a:rPr>
              <a:t>149</a:t>
            </a:r>
            <a:r>
              <a:rPr lang="en-US" sz="1050" dirty="0">
                <a:solidFill>
                  <a:srgbClr val="000000"/>
                </a:solidFill>
                <a:latin typeface="Arial" panose="020B0604020202020204" pitchFamily="34" charset="0"/>
                <a:cs typeface="Arial" panose="020B0604020202020204" pitchFamily="34" charset="0"/>
              </a:rPr>
              <a:t>(8), 1092-1103. </a:t>
            </a:r>
            <a:r>
              <a:rPr lang="en-US" sz="1050" dirty="0">
                <a:solidFill>
                  <a:srgbClr val="000000"/>
                </a:solidFill>
                <a:latin typeface="Arial" panose="020B0604020202020204" pitchFamily="34" charset="0"/>
                <a:cs typeface="Arial" panose="020B0604020202020204" pitchFamily="34" charset="0"/>
                <a:hlinkClick r:id="rId11"/>
              </a:rPr>
              <a:t>https://doi.org/10.1038/sj.bjp.0706945</a:t>
            </a:r>
            <a:endParaRPr lang="en-US" sz="1050" dirty="0">
              <a:solidFill>
                <a:srgbClr val="000000"/>
              </a:solidFill>
              <a:latin typeface="Arial" panose="020B0604020202020204" pitchFamily="34" charset="0"/>
              <a:cs typeface="Arial" panose="020B0604020202020204" pitchFamily="34" charset="0"/>
            </a:endParaRPr>
          </a:p>
          <a:p>
            <a:pPr rtl="0"/>
            <a:r>
              <a:rPr lang="en-US" sz="1050" dirty="0" err="1">
                <a:solidFill>
                  <a:srgbClr val="1B1B1B"/>
                </a:solidFill>
                <a:latin typeface="Arial" panose="020B0604020202020204" pitchFamily="34" charset="0"/>
                <a:cs typeface="Arial" panose="020B0604020202020204" pitchFamily="34" charset="0"/>
              </a:rPr>
              <a:t>Akbarali</a:t>
            </a:r>
            <a:r>
              <a:rPr lang="en-US" sz="1050" dirty="0">
                <a:solidFill>
                  <a:srgbClr val="1B1B1B"/>
                </a:solidFill>
                <a:latin typeface="Arial" panose="020B0604020202020204" pitchFamily="34" charset="0"/>
                <a:cs typeface="Arial" panose="020B0604020202020204" pitchFamily="34" charset="0"/>
              </a:rPr>
              <a:t> HI, </a:t>
            </a:r>
            <a:r>
              <a:rPr lang="en-US" sz="1050" dirty="0" err="1">
                <a:solidFill>
                  <a:srgbClr val="1B1B1B"/>
                </a:solidFill>
                <a:latin typeface="Arial" panose="020B0604020202020204" pitchFamily="34" charset="0"/>
                <a:cs typeface="Arial" panose="020B0604020202020204" pitchFamily="34" charset="0"/>
              </a:rPr>
              <a:t>Muchhala</a:t>
            </a:r>
            <a:r>
              <a:rPr lang="en-US" sz="1050" dirty="0">
                <a:solidFill>
                  <a:srgbClr val="1B1B1B"/>
                </a:solidFill>
                <a:latin typeface="Arial" panose="020B0604020202020204" pitchFamily="34" charset="0"/>
                <a:cs typeface="Arial" panose="020B0604020202020204" pitchFamily="34" charset="0"/>
              </a:rPr>
              <a:t> KH, Jessup DK, Cheatham S. Chemotherapy induced gastrointestinal toxicities. Adv Cancer Res. 2022;155:131-166. </a:t>
            </a:r>
            <a:r>
              <a:rPr lang="en-US" sz="1050" dirty="0" err="1">
                <a:solidFill>
                  <a:srgbClr val="1B1B1B"/>
                </a:solidFill>
                <a:latin typeface="Arial" panose="020B0604020202020204" pitchFamily="34" charset="0"/>
                <a:cs typeface="Arial" panose="020B0604020202020204" pitchFamily="34" charset="0"/>
              </a:rPr>
              <a:t>doi</a:t>
            </a:r>
            <a:r>
              <a:rPr lang="en-US" sz="1050" dirty="0">
                <a:solidFill>
                  <a:srgbClr val="1B1B1B"/>
                </a:solidFill>
                <a:latin typeface="Arial" panose="020B0604020202020204" pitchFamily="34" charset="0"/>
                <a:cs typeface="Arial" panose="020B0604020202020204" pitchFamily="34" charset="0"/>
              </a:rPr>
              <a:t>: 10.1016/bs.acr.2022.02.007. </a:t>
            </a:r>
            <a:r>
              <a:rPr lang="en-US" sz="1050" dirty="0" err="1">
                <a:solidFill>
                  <a:srgbClr val="1B1B1B"/>
                </a:solidFill>
                <a:latin typeface="Arial" panose="020B0604020202020204" pitchFamily="34" charset="0"/>
                <a:cs typeface="Arial" panose="020B0604020202020204" pitchFamily="34" charset="0"/>
              </a:rPr>
              <a:t>Epub</a:t>
            </a:r>
            <a:r>
              <a:rPr lang="en-US" sz="1050" dirty="0">
                <a:solidFill>
                  <a:srgbClr val="1B1B1B"/>
                </a:solidFill>
                <a:latin typeface="Arial" panose="020B0604020202020204" pitchFamily="34" charset="0"/>
                <a:cs typeface="Arial" panose="020B0604020202020204" pitchFamily="34" charset="0"/>
              </a:rPr>
              <a:t> 2022 Mar 21. PMID: 35779873; PMCID: PMC10033220.</a:t>
            </a:r>
          </a:p>
          <a:p>
            <a:pPr>
              <a:spcAft>
                <a:spcPts val="563"/>
              </a:spcAft>
            </a:pPr>
            <a:r>
              <a:rPr lang="en-US" sz="1050" dirty="0" err="1">
                <a:solidFill>
                  <a:srgbClr val="333333"/>
                </a:solidFill>
                <a:latin typeface="Arial" panose="020B0604020202020204" pitchFamily="34" charset="0"/>
              </a:rPr>
              <a:t>Xiangqian</a:t>
            </a:r>
            <a:r>
              <a:rPr lang="en-US" sz="1050" dirty="0">
                <a:solidFill>
                  <a:srgbClr val="333333"/>
                </a:solidFill>
                <a:latin typeface="Arial" panose="020B0604020202020204" pitchFamily="34" charset="0"/>
              </a:rPr>
              <a:t> Yang, </a:t>
            </a:r>
            <a:r>
              <a:rPr lang="en-US" sz="1050" dirty="0" err="1">
                <a:solidFill>
                  <a:srgbClr val="333333"/>
                </a:solidFill>
                <a:latin typeface="Arial" panose="020B0604020202020204" pitchFamily="34" charset="0"/>
              </a:rPr>
              <a:t>Yangyang</a:t>
            </a:r>
            <a:r>
              <a:rPr lang="en-US" sz="1050" dirty="0">
                <a:solidFill>
                  <a:srgbClr val="333333"/>
                </a:solidFill>
                <a:latin typeface="Arial" panose="020B0604020202020204" pitchFamily="34" charset="0"/>
              </a:rPr>
              <a:t> Wang, Lin Bai, </a:t>
            </a:r>
            <a:r>
              <a:rPr lang="en-US" sz="1050" dirty="0" err="1">
                <a:solidFill>
                  <a:srgbClr val="333333"/>
                </a:solidFill>
                <a:latin typeface="Arial" panose="020B0604020202020204" pitchFamily="34" charset="0"/>
              </a:rPr>
              <a:t>Tiaotiao</a:t>
            </a:r>
            <a:r>
              <a:rPr lang="en-US" sz="1050" dirty="0">
                <a:solidFill>
                  <a:srgbClr val="333333"/>
                </a:solidFill>
                <a:latin typeface="Arial" panose="020B0604020202020204" pitchFamily="34" charset="0"/>
              </a:rPr>
              <a:t> Miao, </a:t>
            </a:r>
            <a:r>
              <a:rPr lang="en-US" sz="1050" dirty="0" err="1">
                <a:solidFill>
                  <a:srgbClr val="333333"/>
                </a:solidFill>
                <a:latin typeface="Arial" panose="020B0604020202020204" pitchFamily="34" charset="0"/>
              </a:rPr>
              <a:t>Xinli</a:t>
            </a:r>
            <a:r>
              <a:rPr lang="en-US" sz="1050" dirty="0">
                <a:solidFill>
                  <a:srgbClr val="333333"/>
                </a:solidFill>
                <a:latin typeface="Arial" panose="020B0604020202020204" pitchFamily="34" charset="0"/>
              </a:rPr>
              <a:t> Wen, Mechanism of Action of </a:t>
            </a:r>
            <a:r>
              <a:rPr lang="en-US" sz="1050" dirty="0" err="1">
                <a:solidFill>
                  <a:srgbClr val="333333"/>
                </a:solidFill>
                <a:latin typeface="Arial" panose="020B0604020202020204" pitchFamily="34" charset="0"/>
              </a:rPr>
              <a:t>Baohe</a:t>
            </a:r>
            <a:r>
              <a:rPr lang="en-US" sz="1050" dirty="0">
                <a:solidFill>
                  <a:srgbClr val="333333"/>
                </a:solidFill>
                <a:latin typeface="Arial" panose="020B0604020202020204" pitchFamily="34" charset="0"/>
              </a:rPr>
              <a:t> Pills in Improving Functional Dyspepsia. MEDS Chinese Medicine (2023) Vol. 5: 48-55. DOI: http://</a:t>
            </a:r>
            <a:r>
              <a:rPr lang="en-US" sz="1050" dirty="0" err="1">
                <a:solidFill>
                  <a:srgbClr val="333333"/>
                </a:solidFill>
                <a:latin typeface="Arial" panose="020B0604020202020204" pitchFamily="34" charset="0"/>
              </a:rPr>
              <a:t>dx.doi.org</a:t>
            </a:r>
            <a:r>
              <a:rPr lang="en-US" sz="1050" dirty="0">
                <a:solidFill>
                  <a:srgbClr val="333333"/>
                </a:solidFill>
                <a:latin typeface="Arial" panose="020B0604020202020204" pitchFamily="34" charset="0"/>
              </a:rPr>
              <a:t>/10.23977/medcm.2023.050707.</a:t>
            </a:r>
            <a:endParaRPr lang="en-US" sz="1050" dirty="0">
              <a:solidFill>
                <a:srgbClr val="1B1B1B"/>
              </a:solidFill>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Chen J.K., and Chen T.T. Chinese Medical Herbology and Pharmacology, 2004. City of Industry, CA USA. Art of Medicine Press.</a:t>
            </a:r>
            <a:endParaRPr lang="en-US" sz="1050" dirty="0">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Chen J.K., and Chen T.T. Chinese Herbal Formulas and Applications, 2009. City of Industry, CA USA. Art of Medicine Press</a:t>
            </a:r>
            <a:endParaRPr lang="en-US" sz="10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D039F6-25E8-EB71-9CFE-B698722FA4D3}"/>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508BA0C9-1DB1-43DB-B5C3-B764789390CC}"/>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3226188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2AF03ECA-BAA2-DE2D-6854-1FCA00F6CF86}"/>
            </a:ext>
          </a:extLst>
        </p:cNvPr>
        <p:cNvGrpSpPr/>
        <p:nvPr/>
      </p:nvGrpSpPr>
      <p:grpSpPr>
        <a:xfrm>
          <a:off x="0" y="0"/>
          <a:ext cx="0" cy="0"/>
          <a:chOff x="0" y="0"/>
          <a:chExt cx="0" cy="0"/>
        </a:xfrm>
      </p:grpSpPr>
      <p:sp>
        <p:nvSpPr>
          <p:cNvPr id="272" name="Google Shape;272;p41">
            <a:extLst>
              <a:ext uri="{FF2B5EF4-FFF2-40B4-BE49-F238E27FC236}">
                <a16:creationId xmlns:a16="http://schemas.microsoft.com/office/drawing/2014/main" id="{17FA4BD5-8059-CB4E-8A64-2606ABB75C8F}"/>
              </a:ext>
            </a:extLst>
          </p:cNvPr>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273" name="Google Shape;273;p41">
            <a:extLst>
              <a:ext uri="{FF2B5EF4-FFF2-40B4-BE49-F238E27FC236}">
                <a16:creationId xmlns:a16="http://schemas.microsoft.com/office/drawing/2014/main" id="{72140F88-99F9-835E-4B03-61D730B1F65D}"/>
              </a:ext>
            </a:extLst>
          </p:cNvPr>
          <p:cNvSpPr txBox="1">
            <a:spLocks noGrp="1"/>
          </p:cNvSpPr>
          <p:nvPr>
            <p:ph type="title"/>
          </p:nvPr>
        </p:nvSpPr>
        <p:spPr>
          <a:xfrm>
            <a:off x="1738350" y="2458488"/>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Huang Qing Tang </a:t>
            </a:r>
          </a:p>
        </p:txBody>
      </p:sp>
    </p:spTree>
    <p:extLst>
      <p:ext uri="{BB962C8B-B14F-4D97-AF65-F5344CB8AC3E}">
        <p14:creationId xmlns:p14="http://schemas.microsoft.com/office/powerpoint/2010/main" val="3036661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idx="4294967295"/>
          </p:nvPr>
        </p:nvSpPr>
        <p:spPr>
          <a:xfrm>
            <a:off x="1543050" y="0"/>
            <a:ext cx="6229350" cy="1943100"/>
          </a:xfrm>
        </p:spPr>
        <p:txBody>
          <a:bodyPr/>
          <a:lstStyle/>
          <a:p>
            <a:pPr algn="ctr" eaLnBrk="1" hangingPunct="1"/>
            <a:r>
              <a:rPr lang="en-US" altLang="zh-TW" i="1">
                <a:ea typeface="宋体" pitchFamily="2" charset="-122"/>
              </a:rPr>
              <a:t>Huáng Qín Tāng </a:t>
            </a:r>
            <a:r>
              <a:rPr lang="en-US" altLang="zh-CN">
                <a:ea typeface="宋体" pitchFamily="2" charset="-122"/>
              </a:rPr>
              <a:t>(Scutellaria Decoction)</a:t>
            </a:r>
            <a:br>
              <a:rPr lang="en-US" altLang="zh-TW" b="1"/>
            </a:br>
            <a:endParaRPr lang="en-US" altLang="zh-TW" b="1"/>
          </a:p>
        </p:txBody>
      </p:sp>
      <p:sp>
        <p:nvSpPr>
          <p:cNvPr id="291843" name="Rectangle 3"/>
          <p:cNvSpPr>
            <a:spLocks noGrp="1" noChangeArrowheads="1"/>
          </p:cNvSpPr>
          <p:nvPr>
            <p:ph type="subTitle" idx="4294967295"/>
          </p:nvPr>
        </p:nvSpPr>
        <p:spPr>
          <a:xfrm>
            <a:off x="1828800" y="1365647"/>
            <a:ext cx="5715000" cy="3094434"/>
          </a:xfrm>
        </p:spPr>
        <p:txBody>
          <a:bodyPr/>
          <a:lstStyle/>
          <a:p>
            <a:pPr marL="0" indent="0" algn="ctr" eaLnBrk="1" hangingPunct="1">
              <a:buNone/>
            </a:pPr>
            <a:r>
              <a:rPr lang="en-US" altLang="zh-TW" sz="2100">
                <a:solidFill>
                  <a:schemeClr val="bg1"/>
                </a:solidFill>
              </a:rPr>
              <a:t>John Chen, </a:t>
            </a:r>
            <a:r>
              <a:rPr lang="en-US" altLang="zh-TW" sz="1350">
                <a:solidFill>
                  <a:schemeClr val="bg1"/>
                </a:solidFill>
              </a:rPr>
              <a:t>Pharm.D., Ph.D., O.M.D., L.Ac.</a:t>
            </a:r>
            <a:endParaRPr lang="en-US" altLang="zh-TW" sz="1350" b="1">
              <a:solidFill>
                <a:schemeClr val="bg1"/>
              </a:solidFill>
            </a:endParaRPr>
          </a:p>
          <a:p>
            <a:pPr marL="0" indent="0" algn="ctr" eaLnBrk="1" hangingPunct="1">
              <a:buNone/>
            </a:pPr>
            <a:endParaRPr lang="en-US" altLang="zh-TW" sz="1350" b="1">
              <a:solidFill>
                <a:schemeClr val="bg1"/>
              </a:solidFill>
            </a:endParaRPr>
          </a:p>
          <a:p>
            <a:pPr marL="0" indent="0" algn="ctr" eaLnBrk="1" hangingPunct="1">
              <a:buNone/>
            </a:pPr>
            <a:endParaRPr lang="en-US" sz="1425"/>
          </a:p>
          <a:p>
            <a:pPr marL="0" indent="0" algn="ctr" eaLnBrk="1" hangingPunct="1">
              <a:buNone/>
            </a:pPr>
            <a:r>
              <a:rPr lang="en-US" sz="1425"/>
              <a:t>  Evergreen Herbs: </a:t>
            </a:r>
            <a:r>
              <a:rPr lang="en-US" sz="1425">
                <a:hlinkClick r:id="rId4"/>
              </a:rPr>
              <a:t>www.evherbs.com</a:t>
            </a:r>
            <a:endParaRPr lang="en-US" sz="1425"/>
          </a:p>
          <a:p>
            <a:pPr marL="0" indent="0" algn="ctr">
              <a:buNone/>
            </a:pPr>
            <a:r>
              <a:rPr lang="en-US" sz="1425"/>
              <a:t>   Lotus Institute: </a:t>
            </a:r>
            <a:r>
              <a:rPr lang="en-US" sz="1425">
                <a:hlinkClick r:id="rId5"/>
              </a:rPr>
              <a:t>www.elotus.org</a:t>
            </a:r>
            <a:endParaRPr lang="en-US" sz="1425"/>
          </a:p>
          <a:p>
            <a:pPr marL="0" indent="0" algn="ctr">
              <a:buNone/>
            </a:pPr>
            <a:r>
              <a:rPr lang="en-US" sz="1425"/>
              <a:t>Art of Medicine Press: </a:t>
            </a:r>
            <a:r>
              <a:rPr lang="en-US" sz="1425">
                <a:hlinkClick r:id="rId6"/>
              </a:rPr>
              <a:t>www.aompress.com</a:t>
            </a:r>
            <a:endParaRPr lang="en-US" sz="1425"/>
          </a:p>
          <a:p>
            <a:pPr marL="0" indent="0" algn="ctr">
              <a:buNone/>
            </a:pPr>
            <a:endParaRPr lang="en-US" altLang="zh-TW" sz="1425"/>
          </a:p>
          <a:p>
            <a:pPr marL="0" indent="0" algn="ctr">
              <a:buNone/>
            </a:pPr>
            <a:r>
              <a:rPr lang="en-US" sz="1425"/>
              <a:t>17431 East Gale Ave. </a:t>
            </a:r>
          </a:p>
          <a:p>
            <a:pPr marL="0" indent="0" algn="ctr">
              <a:buNone/>
            </a:pPr>
            <a:r>
              <a:rPr lang="en-US" sz="1425"/>
              <a:t>City of Industry, CA 91748. USA</a:t>
            </a:r>
          </a:p>
          <a:p>
            <a:pPr marL="0" indent="0" algn="ctr">
              <a:buNone/>
            </a:pPr>
            <a:r>
              <a:rPr lang="en-US" sz="1425"/>
              <a:t>Tel: 626-810-5530; Fax: 626-810-5534</a:t>
            </a:r>
          </a:p>
          <a:p>
            <a:pPr marL="0" indent="0" algn="ctr">
              <a:buNone/>
            </a:pPr>
            <a:r>
              <a:rPr lang="en-US" sz="1425"/>
              <a:t>John.Chen@evherbs.com</a:t>
            </a:r>
          </a:p>
          <a:p>
            <a:pPr marL="0" indent="0" algn="ctr">
              <a:buNone/>
            </a:pPr>
            <a:endParaRPr lang="en-US" altLang="zh-TW" sz="1425"/>
          </a:p>
        </p:txBody>
      </p:sp>
      <p:sp>
        <p:nvSpPr>
          <p:cNvPr id="291844" name="Rectangle 4"/>
          <p:cNvSpPr>
            <a:spLocks noChangeArrowheads="1"/>
          </p:cNvSpPr>
          <p:nvPr/>
        </p:nvSpPr>
        <p:spPr bwMode="auto">
          <a:xfrm>
            <a:off x="1143000" y="4914901"/>
            <a:ext cx="5657850" cy="27699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altLang="zh-TW" sz="600" kern="1200">
                <a:solidFill>
                  <a:srgbClr val="808080"/>
                </a:solidFill>
                <a:latin typeface="Arial" charset="0"/>
                <a:ea typeface="MS PGothic" pitchFamily="34" charset="-128"/>
                <a:cs typeface="+mn-cs"/>
              </a:rPr>
              <a:t>© Lotus Institute of Integrative Medicine, PO Box 92493, City of Industry, CA 91715</a:t>
            </a:r>
          </a:p>
          <a:p>
            <a:pPr defTabSz="685800" eaLnBrk="0" fontAlgn="base" hangingPunct="0">
              <a:spcBef>
                <a:spcPct val="0"/>
              </a:spcBef>
              <a:spcAft>
                <a:spcPct val="0"/>
              </a:spcAft>
              <a:buClrTx/>
            </a:pPr>
            <a:r>
              <a:rPr lang="en-US" altLang="zh-TW" sz="600" kern="1200">
                <a:solidFill>
                  <a:srgbClr val="808080"/>
                </a:solidFill>
                <a:latin typeface="Arial" charset="0"/>
                <a:ea typeface="MS PGothic" pitchFamily="34" charset="-128"/>
                <a:cs typeface="+mn-cs"/>
              </a:rPr>
              <a:t>Shall not be copied, duplicated, or distributed in any format or be used for teaching without prior written consent from Lotus Institute of Integrative Medicine</a:t>
            </a:r>
          </a:p>
        </p:txBody>
      </p:sp>
    </p:spTree>
  </p:cSld>
  <p:clrMapOvr>
    <a:masterClrMapping/>
  </p:clrMapOvr>
  <p:transition>
    <p:random/>
    <p:sndAc>
      <p:stSnd>
        <p:snd r:embed="rId3" name="WHOOSH.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5"/>
          <p:cNvPicPr>
            <a:picLocks noChangeAspect="1" noChangeArrowheads="1"/>
          </p:cNvPicPr>
          <p:nvPr/>
        </p:nvPicPr>
        <p:blipFill>
          <a:blip r:embed="rId2"/>
          <a:srcRect/>
          <a:stretch>
            <a:fillRect/>
          </a:stretch>
        </p:blipFill>
        <p:spPr bwMode="auto">
          <a:xfrm>
            <a:off x="1943100" y="157162"/>
            <a:ext cx="5372100" cy="814388"/>
          </a:xfrm>
          <a:prstGeom prst="rect">
            <a:avLst/>
          </a:prstGeom>
          <a:noFill/>
          <a:ln w="9525">
            <a:noFill/>
            <a:miter lim="800000"/>
            <a:headEnd/>
            <a:tailEnd/>
          </a:ln>
        </p:spPr>
      </p:pic>
      <p:pic>
        <p:nvPicPr>
          <p:cNvPr id="252931" name="Picture 6"/>
          <p:cNvPicPr>
            <a:picLocks noChangeAspect="1" noChangeArrowheads="1"/>
          </p:cNvPicPr>
          <p:nvPr/>
        </p:nvPicPr>
        <p:blipFill>
          <a:blip r:embed="rId3"/>
          <a:srcRect/>
          <a:stretch>
            <a:fillRect/>
          </a:stretch>
        </p:blipFill>
        <p:spPr bwMode="auto">
          <a:xfrm>
            <a:off x="1828800" y="1257300"/>
            <a:ext cx="5772150" cy="557213"/>
          </a:xfrm>
          <a:prstGeom prst="rect">
            <a:avLst/>
          </a:prstGeom>
          <a:noFill/>
          <a:ln w="9525">
            <a:noFill/>
            <a:miter lim="800000"/>
            <a:headEnd/>
            <a:tailEnd/>
          </a:ln>
        </p:spPr>
      </p:pic>
      <p:pic>
        <p:nvPicPr>
          <p:cNvPr id="252932" name="Picture 7"/>
          <p:cNvPicPr>
            <a:picLocks noChangeAspect="1" noChangeArrowheads="1"/>
          </p:cNvPicPr>
          <p:nvPr/>
        </p:nvPicPr>
        <p:blipFill>
          <a:blip r:embed="rId4"/>
          <a:srcRect/>
          <a:stretch>
            <a:fillRect/>
          </a:stretch>
        </p:blipFill>
        <p:spPr bwMode="auto">
          <a:xfrm>
            <a:off x="5600700" y="2343150"/>
            <a:ext cx="1978819" cy="1314450"/>
          </a:xfrm>
          <a:prstGeom prst="rect">
            <a:avLst/>
          </a:prstGeom>
          <a:noFill/>
          <a:ln w="9525">
            <a:noFill/>
            <a:miter lim="800000"/>
            <a:headEnd/>
            <a:tailEnd/>
          </a:ln>
        </p:spPr>
      </p:pic>
      <p:pic>
        <p:nvPicPr>
          <p:cNvPr id="252933" name="Picture 8"/>
          <p:cNvPicPr>
            <a:picLocks noChangeAspect="1" noChangeArrowheads="1"/>
          </p:cNvPicPr>
          <p:nvPr/>
        </p:nvPicPr>
        <p:blipFill>
          <a:blip r:embed="rId5"/>
          <a:srcRect/>
          <a:stretch>
            <a:fillRect/>
          </a:stretch>
        </p:blipFill>
        <p:spPr bwMode="auto">
          <a:xfrm>
            <a:off x="1828800" y="1828801"/>
            <a:ext cx="3543300" cy="325040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lthy Eating Plate | The Nutrition Source | Harvard T.H. Chan School of  Public Health">
            <a:extLst>
              <a:ext uri="{FF2B5EF4-FFF2-40B4-BE49-F238E27FC236}">
                <a16:creationId xmlns:a16="http://schemas.microsoft.com/office/drawing/2014/main" id="{1068DCD6-8956-7531-2D52-7BBC16458AC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82204" y="766763"/>
            <a:ext cx="3527822" cy="2771775"/>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Practice Traditional Chinese Medicine in Your Home Cooking | Choices Markets">
            <a:extLst>
              <a:ext uri="{FF2B5EF4-FFF2-40B4-BE49-F238E27FC236}">
                <a16:creationId xmlns:a16="http://schemas.microsoft.com/office/drawing/2014/main" id="{1E60FAB9-CBD6-AD90-E3AA-030398D38F1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065985" y="766763"/>
            <a:ext cx="4595813" cy="2771775"/>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63DFDD-945A-5826-1CF8-DF61BCB051B6}"/>
              </a:ext>
            </a:extLst>
          </p:cNvPr>
          <p:cNvSpPr>
            <a:spLocks noGrp="1"/>
          </p:cNvSpPr>
          <p:nvPr>
            <p:ph type="title"/>
          </p:nvPr>
        </p:nvSpPr>
        <p:spPr>
          <a:xfrm>
            <a:off x="628650" y="4018606"/>
            <a:ext cx="7886700" cy="706998"/>
          </a:xfrm>
        </p:spPr>
        <p:txBody>
          <a:bodyPr spcFirstLastPara="1" vert="horz" wrap="square" lIns="68580" tIns="34290" rIns="68580" bIns="34290" rtlCol="0" anchor="ctr" anchorCtr="0">
            <a:noAutofit/>
          </a:bodyPr>
          <a:lstStyle/>
          <a:p>
            <a:pPr algn="ctr"/>
            <a:r>
              <a:rPr lang="en-US" sz="3200" kern="1200" dirty="0">
                <a:solidFill>
                  <a:schemeClr val="bg2"/>
                </a:solidFill>
                <a:latin typeface="Oswald" pitchFamily="2" charset="77"/>
                <a:ea typeface="+mj-ea"/>
                <a:cs typeface="+mj-cs"/>
              </a:rPr>
              <a:t>Integrate TCM Dietary Therapy with Conventional Model</a:t>
            </a:r>
          </a:p>
        </p:txBody>
      </p:sp>
    </p:spTree>
    <p:extLst>
      <p:ext uri="{BB962C8B-B14F-4D97-AF65-F5344CB8AC3E}">
        <p14:creationId xmlns:p14="http://schemas.microsoft.com/office/powerpoint/2010/main" val="7083304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600200" y="448866"/>
            <a:ext cx="6172200" cy="522684"/>
          </a:xfrm>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ea typeface="宋体" pitchFamily="2" charset="-122"/>
            </a:endParaRPr>
          </a:p>
        </p:txBody>
      </p:sp>
      <p:sp>
        <p:nvSpPr>
          <p:cNvPr id="248835" name="Rectangle 3"/>
          <p:cNvSpPr>
            <a:spLocks noGrp="1" noChangeArrowheads="1"/>
          </p:cNvSpPr>
          <p:nvPr>
            <p:ph type="body" idx="1"/>
          </p:nvPr>
        </p:nvSpPr>
        <p:spPr>
          <a:xfrm>
            <a:off x="1600200" y="1257300"/>
            <a:ext cx="6115050" cy="3257550"/>
          </a:xfrm>
        </p:spPr>
        <p:txBody>
          <a:bodyPr/>
          <a:lstStyle/>
          <a:p>
            <a:r>
              <a:rPr lang="en-US" altLang="zh-TW" sz="1800">
                <a:ea typeface="標楷體" pitchFamily="65" charset="-120"/>
                <a:cs typeface="Times New Roman" pitchFamily="18" charset="0"/>
              </a:rPr>
              <a:t>Traditional Chinese: </a:t>
            </a:r>
            <a:r>
              <a:rPr lang="zh-TW" altLang="en-US" sz="1800">
                <a:ea typeface="標楷體" pitchFamily="65" charset="-120"/>
              </a:rPr>
              <a:t>黃芩湯</a:t>
            </a:r>
            <a:endParaRPr lang="en-US" altLang="zh-TW" sz="1800" i="1">
              <a:ea typeface="標楷體" pitchFamily="65" charset="-120"/>
              <a:cs typeface="Times New Roman" pitchFamily="18" charset="0"/>
            </a:endParaRPr>
          </a:p>
          <a:p>
            <a:r>
              <a:rPr lang="en-US" altLang="zh-TW" sz="1800">
                <a:ea typeface="標楷體" pitchFamily="65" charset="-120"/>
                <a:cs typeface="Times New Roman" pitchFamily="18" charset="0"/>
              </a:rPr>
              <a:t>Simplified Chinese: </a:t>
            </a:r>
            <a:r>
              <a:rPr lang="zh-CN" altLang="en-US" sz="1800">
                <a:ea typeface="標楷體" pitchFamily="65" charset="-120"/>
              </a:rPr>
              <a:t>黄芩汤 </a:t>
            </a:r>
            <a:endParaRPr lang="en-US" altLang="zh-CN" sz="1800">
              <a:ea typeface="標楷體" pitchFamily="65" charset="-120"/>
            </a:endParaRPr>
          </a:p>
          <a:p>
            <a:r>
              <a:rPr lang="en-US" altLang="zh-TW" sz="1800">
                <a:ea typeface="標楷體" pitchFamily="65" charset="-120"/>
                <a:cs typeface="Times New Roman" pitchFamily="18" charset="0"/>
              </a:rPr>
              <a:t>Pinyin: </a:t>
            </a:r>
            <a:r>
              <a:rPr lang="en-US" altLang="zh-TW" sz="1800" i="1">
                <a:ea typeface="標楷體" pitchFamily="65" charset="-120"/>
                <a:cs typeface="Times New Roman" pitchFamily="18" charset="0"/>
              </a:rPr>
              <a:t>Huáng Qín Tāng, Huángqín Tāng</a:t>
            </a:r>
          </a:p>
          <a:p>
            <a:r>
              <a:rPr lang="en-US" altLang="zh-TW" sz="1800">
                <a:ea typeface="標楷體" pitchFamily="65" charset="-120"/>
                <a:cs typeface="Times New Roman" pitchFamily="18" charset="0"/>
              </a:rPr>
              <a:t>English:</a:t>
            </a:r>
            <a:r>
              <a:rPr lang="en-US" altLang="zh-CN" sz="1800">
                <a:ea typeface="宋体" pitchFamily="2" charset="-122"/>
              </a:rPr>
              <a:t> </a:t>
            </a:r>
            <a:r>
              <a:rPr lang="en-US" altLang="zh-CN" sz="1800">
                <a:ea typeface="標楷體" pitchFamily="65" charset="-120"/>
                <a:cs typeface="Times New Roman" pitchFamily="18" charset="0"/>
              </a:rPr>
              <a:t>Scutellaria Decoction</a:t>
            </a:r>
          </a:p>
          <a:p>
            <a:r>
              <a:rPr lang="en-US" altLang="zh-TW" sz="1800">
                <a:ea typeface="標楷體" pitchFamily="65" charset="-120"/>
                <a:cs typeface="Times New Roman" pitchFamily="18" charset="0"/>
              </a:rPr>
              <a:t>Japanese: </a:t>
            </a:r>
            <a:r>
              <a:rPr lang="ja-JP" altLang="en-US" sz="1800"/>
              <a:t>オウゴンソウのスープ </a:t>
            </a:r>
            <a:endParaRPr lang="en-US" altLang="ja-JP" sz="1800"/>
          </a:p>
          <a:p>
            <a:pPr>
              <a:buNone/>
            </a:pPr>
            <a:r>
              <a:rPr lang="en-US" altLang="ja-JP" sz="1800"/>
              <a:t>	</a:t>
            </a:r>
            <a:r>
              <a:rPr lang="en-US" altLang="ja-JP" sz="1800">
                <a:cs typeface="Times New Roman" pitchFamily="18" charset="0"/>
              </a:rPr>
              <a:t>Ougonsou no sūpu</a:t>
            </a:r>
          </a:p>
          <a:p>
            <a:r>
              <a:rPr lang="en-US" altLang="zh-TW" sz="1800">
                <a:ea typeface="標楷體" pitchFamily="65" charset="-120"/>
                <a:cs typeface="Times New Roman" pitchFamily="18" charset="0"/>
              </a:rPr>
              <a:t>Korean: </a:t>
            </a:r>
            <a:r>
              <a:rPr lang="ko-KR" altLang="en-US" sz="1800"/>
              <a:t>스쿠텔라리아 바이칼렌시스 수프</a:t>
            </a:r>
          </a:p>
          <a:p>
            <a:pPr>
              <a:buNone/>
            </a:pPr>
            <a:r>
              <a:rPr lang="en-US" sz="1800"/>
              <a:t>	</a:t>
            </a:r>
            <a:r>
              <a:rPr lang="en-US" sz="1800">
                <a:cs typeface="Times New Roman" pitchFamily="18" charset="0"/>
              </a:rPr>
              <a:t>seukutellalia baikallensiseu supeu</a:t>
            </a:r>
            <a:endParaRPr lang="en-US" altLang="zh-TW" sz="1800">
              <a:ea typeface="標楷體" pitchFamily="65" charset="-120"/>
              <a:cs typeface="Times New Roman" pitchFamily="18" charset="0"/>
            </a:endParaRPr>
          </a:p>
          <a:p>
            <a:r>
              <a:rPr lang="en-US" sz="1800">
                <a:cs typeface="Times New Roman" pitchFamily="18" charset="0"/>
              </a:rPr>
              <a:t>Pubmed: PHY-906, YIV-906</a:t>
            </a:r>
          </a:p>
          <a:p>
            <a:endParaRPr lang="en-US" sz="1800">
              <a:latin typeface="標楷體" pitchFamily="65" charset="-120"/>
              <a:ea typeface="標楷體" pitchFamily="65" charset="-120"/>
            </a:endParaRP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en-US" sz="1800" i="1">
                <a:solidFill>
                  <a:schemeClr val="bg1"/>
                </a:solidFill>
              </a:rPr>
              <a:t>Shang Han Lun </a:t>
            </a:r>
            <a:r>
              <a:rPr lang="en-US" sz="1800">
                <a:solidFill>
                  <a:schemeClr val="bg1"/>
                </a:solidFill>
              </a:rPr>
              <a:t>(Discussion of Cold-Induced Disorders) by Zhang Zhong-Jing in the Eastern Han Dynasty (25-220 CE)</a:t>
            </a: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b="1" i="1" kern="1200">
                <a:solidFill>
                  <a:srgbClr val="FFFFFF"/>
                </a:solidFill>
                <a:latin typeface="Arial" charset="0"/>
                <a:ea typeface="MS PGothic" pitchFamily="34" charset="-128"/>
                <a:cs typeface="+mn-cs"/>
              </a:rPr>
              <a:t>Shang Han Lun </a:t>
            </a:r>
            <a:r>
              <a:rPr lang="en-US" sz="750" b="1" kern="1200">
                <a:solidFill>
                  <a:srgbClr val="FFFFFF"/>
                </a:solidFill>
                <a:latin typeface="Arial" charset="0"/>
                <a:ea typeface="MS PGothic" pitchFamily="34" charset="-128"/>
                <a:cs typeface="+mn-cs"/>
              </a:rPr>
              <a:t>(Discussion of Cold-Induced Disorders) by Zhang Zhong-Jing in the Eastern Han Dynasty</a:t>
            </a:r>
            <a:endParaRPr lang="en-US" sz="750" kern="1200">
              <a:solidFill>
                <a:srgbClr val="FFFFFF"/>
              </a:solidFill>
              <a:latin typeface="Arial" charset="0"/>
              <a:ea typeface="MS PGothic" pitchFamily="34" charset="-128"/>
              <a:cs typeface="+mn-cs"/>
            </a:endParaRPr>
          </a:p>
        </p:txBody>
      </p:sp>
      <p:pic>
        <p:nvPicPr>
          <p:cNvPr id="1027" name="Picture 3"/>
          <p:cNvPicPr>
            <a:picLocks noGrp="1" noChangeAspect="1" noChangeArrowheads="1"/>
          </p:cNvPicPr>
          <p:nvPr>
            <p:ph sz="half" idx="1"/>
          </p:nvPr>
        </p:nvPicPr>
        <p:blipFill>
          <a:blip r:embed="rId2"/>
          <a:srcRect/>
          <a:stretch>
            <a:fillRect/>
          </a:stretch>
        </p:blipFill>
        <p:spPr bwMode="auto">
          <a:xfrm>
            <a:off x="4000500" y="1314450"/>
            <a:ext cx="3712121" cy="2857500"/>
          </a:xfrm>
          <a:prstGeom prst="rect">
            <a:avLst/>
          </a:prstGeom>
          <a:noFill/>
          <a:ln w="9525">
            <a:noFill/>
            <a:miter lim="800000"/>
            <a:headEnd/>
            <a:tailEnd/>
          </a:ln>
          <a:effectLst/>
        </p:spPr>
      </p:pic>
      <p:pic>
        <p:nvPicPr>
          <p:cNvPr id="1028" name="Picture 4"/>
          <p:cNvPicPr>
            <a:picLocks noGrp="1" noChangeAspect="1" noChangeArrowheads="1"/>
          </p:cNvPicPr>
          <p:nvPr>
            <p:ph sz="half" idx="2"/>
          </p:nvPr>
        </p:nvPicPr>
        <p:blipFill>
          <a:blip r:embed="rId3"/>
          <a:srcRect/>
          <a:stretch>
            <a:fillRect/>
          </a:stretch>
        </p:blipFill>
        <p:spPr bwMode="auto">
          <a:xfrm>
            <a:off x="1674495" y="1291590"/>
            <a:ext cx="2268855" cy="293751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600200" y="448866"/>
            <a:ext cx="6172200" cy="522684"/>
          </a:xfrm>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ea typeface="宋体" pitchFamily="2" charset="-122"/>
            </a:endParaRPr>
          </a:p>
        </p:txBody>
      </p:sp>
      <p:sp>
        <p:nvSpPr>
          <p:cNvPr id="248835" name="Rectangle 3"/>
          <p:cNvSpPr>
            <a:spLocks noGrp="1" noChangeArrowheads="1"/>
          </p:cNvSpPr>
          <p:nvPr>
            <p:ph type="body" idx="1"/>
          </p:nvPr>
        </p:nvSpPr>
        <p:spPr>
          <a:xfrm>
            <a:off x="1485900" y="1257300"/>
            <a:ext cx="6343650" cy="3257550"/>
          </a:xfrm>
        </p:spPr>
        <p:txBody>
          <a:bodyPr/>
          <a:lstStyle/>
          <a:p>
            <a:pPr marL="385763" indent="-385763">
              <a:lnSpc>
                <a:spcPct val="90000"/>
              </a:lnSpc>
              <a:buFont typeface="+mj-lt"/>
              <a:buAutoNum type="arabicPeriod"/>
            </a:pPr>
            <a:r>
              <a:rPr lang="en-US" sz="2100" i="1"/>
              <a:t>Huáng Qín </a:t>
            </a:r>
            <a:r>
              <a:rPr lang="en-US" sz="2100">
                <a:latin typeface="標楷體" pitchFamily="65" charset="-120"/>
                <a:ea typeface="標楷體" pitchFamily="65" charset="-120"/>
              </a:rPr>
              <a:t>黃芩</a:t>
            </a:r>
            <a:r>
              <a:rPr lang="en-US" sz="2100" b="1"/>
              <a:t> </a:t>
            </a:r>
            <a:r>
              <a:rPr lang="en-US" sz="2100"/>
              <a:t>(Radix Scutellariae), 9g</a:t>
            </a:r>
          </a:p>
          <a:p>
            <a:pPr marL="385763" indent="-385763">
              <a:lnSpc>
                <a:spcPct val="90000"/>
              </a:lnSpc>
              <a:buNone/>
            </a:pPr>
            <a:r>
              <a:rPr lang="en-US" sz="2100"/>
              <a:t>	baical skullcap root</a:t>
            </a:r>
          </a:p>
          <a:p>
            <a:pPr marL="385763" indent="-385763">
              <a:lnSpc>
                <a:spcPct val="90000"/>
              </a:lnSpc>
              <a:buNone/>
            </a:pPr>
            <a:r>
              <a:rPr lang="en-US" sz="2100" i="1"/>
              <a:t>2. 	Bái Sháo </a:t>
            </a:r>
            <a:r>
              <a:rPr lang="en-US" sz="2100">
                <a:latin typeface="標楷體" pitchFamily="65" charset="-120"/>
                <a:ea typeface="標楷體" pitchFamily="65" charset="-120"/>
              </a:rPr>
              <a:t>白芍</a:t>
            </a:r>
            <a:r>
              <a:rPr lang="en-US" sz="2100" b="1"/>
              <a:t> </a:t>
            </a:r>
            <a:r>
              <a:rPr lang="en-US" sz="2100"/>
              <a:t>(Radix Paeoniae Alba), 6g</a:t>
            </a:r>
          </a:p>
          <a:p>
            <a:pPr marL="385763" indent="-385763">
              <a:lnSpc>
                <a:spcPct val="90000"/>
              </a:lnSpc>
              <a:buNone/>
            </a:pPr>
            <a:r>
              <a:rPr lang="en-US" sz="2100"/>
              <a:t>	white peony root</a:t>
            </a:r>
          </a:p>
          <a:p>
            <a:pPr marL="385763" indent="-385763">
              <a:lnSpc>
                <a:spcPct val="90000"/>
              </a:lnSpc>
              <a:buAutoNum type="arabicPeriod" startAt="3"/>
            </a:pPr>
            <a:r>
              <a:rPr lang="fr-FR" sz="2100" i="1"/>
              <a:t>Gān Căo </a:t>
            </a:r>
            <a:r>
              <a:rPr lang="en-US" sz="2100">
                <a:latin typeface="標楷體" pitchFamily="65" charset="-120"/>
                <a:ea typeface="標楷體" pitchFamily="65" charset="-120"/>
              </a:rPr>
              <a:t>甘草</a:t>
            </a:r>
            <a:r>
              <a:rPr lang="en-US" sz="2100" b="1"/>
              <a:t> </a:t>
            </a:r>
            <a:r>
              <a:rPr lang="en-US" sz="2100"/>
              <a:t>(Radix/Rhizoma Glycyrrhizae), 6g</a:t>
            </a:r>
          </a:p>
          <a:p>
            <a:pPr marL="385763" indent="-385763">
              <a:lnSpc>
                <a:spcPct val="90000"/>
              </a:lnSpc>
              <a:buNone/>
            </a:pPr>
            <a:r>
              <a:rPr lang="en-US" sz="2100"/>
              <a:t>	licorice root</a:t>
            </a:r>
          </a:p>
          <a:p>
            <a:pPr marL="385763" indent="-385763">
              <a:lnSpc>
                <a:spcPct val="90000"/>
              </a:lnSpc>
              <a:buAutoNum type="arabicPeriod" startAt="4"/>
            </a:pPr>
            <a:r>
              <a:rPr lang="en-US" sz="2100" i="1"/>
              <a:t>Dá Zăo </a:t>
            </a:r>
            <a:r>
              <a:rPr lang="en-US" sz="2100">
                <a:latin typeface="標楷體" pitchFamily="65" charset="-120"/>
                <a:ea typeface="標楷體" pitchFamily="65" charset="-120"/>
              </a:rPr>
              <a:t>大棗</a:t>
            </a:r>
            <a:r>
              <a:rPr lang="en-US" sz="2100" b="1"/>
              <a:t> </a:t>
            </a:r>
            <a:r>
              <a:rPr lang="en-US" sz="2100"/>
              <a:t>(Fructus Jujubae), 12 pcs</a:t>
            </a:r>
          </a:p>
          <a:p>
            <a:pPr marL="385763" indent="-385763">
              <a:lnSpc>
                <a:spcPct val="90000"/>
              </a:lnSpc>
              <a:buNone/>
            </a:pPr>
            <a:r>
              <a:rPr lang="en-US" sz="2100"/>
              <a:t>	Chinese</a:t>
            </a:r>
            <a:r>
              <a:rPr lang="en-US" sz="2100" b="1"/>
              <a:t> </a:t>
            </a:r>
            <a:r>
              <a:rPr lang="en-US" sz="2100"/>
              <a:t>date</a:t>
            </a: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600200" y="448866"/>
            <a:ext cx="6172200" cy="522684"/>
          </a:xfrm>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ea typeface="宋体" pitchFamily="2" charset="-122"/>
            </a:endParaRP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Medical Herbology and Pharmacology. Art of Medicine Press. 2004.</a:t>
            </a:r>
          </a:p>
        </p:txBody>
      </p:sp>
      <p:pic>
        <p:nvPicPr>
          <p:cNvPr id="50178" name="Picture 2"/>
          <p:cNvPicPr>
            <a:picLocks noChangeAspect="1" noChangeArrowheads="1"/>
          </p:cNvPicPr>
          <p:nvPr/>
        </p:nvPicPr>
        <p:blipFill>
          <a:blip r:embed="rId2"/>
          <a:srcRect/>
          <a:stretch>
            <a:fillRect/>
          </a:stretch>
        </p:blipFill>
        <p:spPr bwMode="auto">
          <a:xfrm>
            <a:off x="1985963" y="1269715"/>
            <a:ext cx="2105052" cy="1587785"/>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4893469" y="1282813"/>
            <a:ext cx="2058125" cy="1470089"/>
          </a:xfrm>
          <a:prstGeom prst="rect">
            <a:avLst/>
          </a:prstGeom>
          <a:noFill/>
          <a:ln w="9525">
            <a:noFill/>
            <a:miter lim="800000"/>
            <a:headEnd/>
            <a:tailEnd/>
          </a:ln>
          <a:effectLst/>
        </p:spPr>
      </p:pic>
      <p:pic>
        <p:nvPicPr>
          <p:cNvPr id="50180" name="Picture 4"/>
          <p:cNvPicPr>
            <a:picLocks noChangeAspect="1" noChangeArrowheads="1"/>
          </p:cNvPicPr>
          <p:nvPr/>
        </p:nvPicPr>
        <p:blipFill>
          <a:blip r:embed="rId4"/>
          <a:srcRect/>
          <a:stretch>
            <a:fillRect/>
          </a:stretch>
        </p:blipFill>
        <p:spPr bwMode="auto">
          <a:xfrm>
            <a:off x="1885950" y="2971800"/>
            <a:ext cx="2331131" cy="1371600"/>
          </a:xfrm>
          <a:prstGeom prst="rect">
            <a:avLst/>
          </a:prstGeom>
          <a:noFill/>
          <a:ln w="9525">
            <a:noFill/>
            <a:miter lim="800000"/>
            <a:headEnd/>
            <a:tailEnd/>
          </a:ln>
          <a:effectLst/>
        </p:spPr>
      </p:pic>
      <p:pic>
        <p:nvPicPr>
          <p:cNvPr id="50181" name="Picture 5"/>
          <p:cNvPicPr>
            <a:picLocks noChangeAspect="1" noChangeArrowheads="1"/>
          </p:cNvPicPr>
          <p:nvPr/>
        </p:nvPicPr>
        <p:blipFill>
          <a:blip r:embed="rId5"/>
          <a:srcRect/>
          <a:stretch>
            <a:fillRect/>
          </a:stretch>
        </p:blipFill>
        <p:spPr bwMode="auto">
          <a:xfrm>
            <a:off x="4914900" y="2841706"/>
            <a:ext cx="2000250" cy="1501694"/>
          </a:xfrm>
          <a:prstGeom prst="rect">
            <a:avLst/>
          </a:prstGeom>
          <a:noFill/>
          <a:ln w="9525">
            <a:noFill/>
            <a:miter lim="800000"/>
            <a:headEnd/>
            <a:tailEnd/>
          </a:ln>
          <a:effectLst/>
        </p:spPr>
      </p:pic>
      <p:sp>
        <p:nvSpPr>
          <p:cNvPr id="9" name="TextBox 8"/>
          <p:cNvSpPr txBox="1"/>
          <p:nvPr/>
        </p:nvSpPr>
        <p:spPr>
          <a:xfrm>
            <a:off x="1771650" y="12573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1</a:t>
            </a:r>
          </a:p>
        </p:txBody>
      </p:sp>
      <p:sp>
        <p:nvSpPr>
          <p:cNvPr id="10" name="TextBox 9"/>
          <p:cNvSpPr txBox="1"/>
          <p:nvPr/>
        </p:nvSpPr>
        <p:spPr>
          <a:xfrm>
            <a:off x="4686300" y="12573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2</a:t>
            </a:r>
          </a:p>
        </p:txBody>
      </p:sp>
      <p:sp>
        <p:nvSpPr>
          <p:cNvPr id="11" name="TextBox 10"/>
          <p:cNvSpPr txBox="1"/>
          <p:nvPr/>
        </p:nvSpPr>
        <p:spPr>
          <a:xfrm>
            <a:off x="1714500" y="29718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3</a:t>
            </a:r>
          </a:p>
        </p:txBody>
      </p:sp>
      <p:sp>
        <p:nvSpPr>
          <p:cNvPr id="13" name="TextBox 12"/>
          <p:cNvSpPr txBox="1"/>
          <p:nvPr/>
        </p:nvSpPr>
        <p:spPr>
          <a:xfrm>
            <a:off x="4743450" y="28575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p>
        </p:txBody>
      </p:sp>
      <p:sp>
        <p:nvSpPr>
          <p:cNvPr id="3" name="Content Placeholder 2"/>
          <p:cNvSpPr>
            <a:spLocks noGrp="1"/>
          </p:cNvSpPr>
          <p:nvPr>
            <p:ph idx="1"/>
          </p:nvPr>
        </p:nvSpPr>
        <p:spPr/>
        <p:txBody>
          <a:bodyPr/>
          <a:lstStyle/>
          <a:p>
            <a:r>
              <a:rPr lang="en-US"/>
              <a:t>Actions: </a:t>
            </a:r>
          </a:p>
          <a:p>
            <a:pPr lvl="1"/>
            <a:r>
              <a:rPr lang="en-US"/>
              <a:t>Clears heat and stops diarrhea</a:t>
            </a:r>
          </a:p>
          <a:p>
            <a:pPr lvl="1"/>
            <a:r>
              <a:rPr lang="en-US"/>
              <a:t>Harmonizes the middle </a:t>
            </a:r>
            <a:r>
              <a:rPr lang="en-US" i="1"/>
              <a:t>jiao</a:t>
            </a:r>
            <a:endParaRPr lang="en-US"/>
          </a:p>
          <a:p>
            <a:r>
              <a:rPr lang="en-US"/>
              <a:t>Indications: </a:t>
            </a:r>
          </a:p>
          <a:p>
            <a:pPr lvl="1"/>
            <a:r>
              <a:rPr lang="en-US"/>
              <a:t>Damp-heat dysentery: mild fever, a bitter taste in the mouth, abdominal pain, diarrhea, dysentery, a red tongue with a yellow tongue coating, and a rapid pulse.</a:t>
            </a:r>
          </a:p>
          <a:p>
            <a:endParaRPr lang="en-US"/>
          </a:p>
        </p:txBody>
      </p:sp>
      <p:sp>
        <p:nvSpPr>
          <p:cNvPr id="4"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srcRect/>
          <a:stretch>
            <a:fillRect/>
          </a:stretch>
        </p:blipFill>
        <p:spPr bwMode="auto">
          <a:xfrm>
            <a:off x="2450219" y="0"/>
            <a:ext cx="4236331" cy="4402560"/>
          </a:xfrm>
          <a:prstGeom prst="rect">
            <a:avLst/>
          </a:prstGeom>
          <a:noFill/>
          <a:ln w="9525">
            <a:noFill/>
            <a:miter lim="800000"/>
            <a:headEnd/>
            <a:tailEnd/>
          </a:ln>
        </p:spPr>
      </p:pic>
      <p:sp>
        <p:nvSpPr>
          <p:cNvPr id="249859" name="Rectangle 4"/>
          <p:cNvSpPr>
            <a:spLocks noChangeArrowheads="1"/>
          </p:cNvSpPr>
          <p:nvPr/>
        </p:nvSpPr>
        <p:spPr bwMode="auto">
          <a:xfrm>
            <a:off x="1600200" y="4457700"/>
            <a:ext cx="514350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Kummar S, Copur MS, Rose M, Wadler S, Stephenson J, O'Rourke M, Brenckman W, Tilton R, Liu SH, Jiang Z, Su T, Cheng YC, Chu E. A phase I study of the chinese herbal medicine PHY906 as a modulator of irinotecan-based chemotherapy in patients with advanced colorectal cancer. Clin Colorectal Cancer. 2011 Jun;10(2):85-96.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4"/>
          <p:cNvSpPr>
            <a:spLocks noChangeArrowheads="1"/>
          </p:cNvSpPr>
          <p:nvPr/>
        </p:nvSpPr>
        <p:spPr bwMode="auto">
          <a:xfrm>
            <a:off x="1600200" y="4457700"/>
            <a:ext cx="514350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Kummar S, Copur MS, Rose M, Wadler S, Stephenson J, O'Rourke M, Brenckman W, Tilton R, Liu SH, Jiang Z, Su T, Cheng YC, Chu E. A phase I study of the chinese herbal medicine PHY906 as a modulator of irinotecan-based chemotherapy in patients with advanced colorectal cancer. Clin Colorectal Cancer. 2011 Jun;10(2):85-96. </a:t>
            </a:r>
          </a:p>
        </p:txBody>
      </p:sp>
      <p:pic>
        <p:nvPicPr>
          <p:cNvPr id="347138" name="Picture 2"/>
          <p:cNvPicPr>
            <a:picLocks noChangeAspect="1" noChangeArrowheads="1"/>
          </p:cNvPicPr>
          <p:nvPr/>
        </p:nvPicPr>
        <p:blipFill>
          <a:blip r:embed="rId3"/>
          <a:srcRect/>
          <a:stretch>
            <a:fillRect/>
          </a:stretch>
        </p:blipFill>
        <p:spPr bwMode="auto">
          <a:xfrm>
            <a:off x="1143000" y="1314450"/>
            <a:ext cx="6844393" cy="571500"/>
          </a:xfrm>
          <a:prstGeom prst="rect">
            <a:avLst/>
          </a:prstGeom>
          <a:noFill/>
          <a:ln w="9525">
            <a:noFill/>
            <a:miter lim="800000"/>
            <a:headEnd/>
            <a:tailEnd/>
          </a:ln>
          <a:effectLst/>
        </p:spPr>
      </p:pic>
      <p:pic>
        <p:nvPicPr>
          <p:cNvPr id="347139" name="Picture 3"/>
          <p:cNvPicPr>
            <a:picLocks noChangeAspect="1" noChangeArrowheads="1"/>
          </p:cNvPicPr>
          <p:nvPr/>
        </p:nvPicPr>
        <p:blipFill>
          <a:blip r:embed="rId4"/>
          <a:srcRect/>
          <a:stretch>
            <a:fillRect/>
          </a:stretch>
        </p:blipFill>
        <p:spPr bwMode="auto">
          <a:xfrm>
            <a:off x="1143000" y="1943100"/>
            <a:ext cx="6844553" cy="1371600"/>
          </a:xfrm>
          <a:prstGeom prst="rect">
            <a:avLst/>
          </a:prstGeom>
          <a:noFill/>
          <a:ln w="9525">
            <a:noFill/>
            <a:miter lim="800000"/>
            <a:headEnd/>
            <a:tailEnd/>
          </a:ln>
          <a:effectLst/>
        </p:spPr>
      </p:pic>
      <p:pic>
        <p:nvPicPr>
          <p:cNvPr id="347140" name="Picture 4"/>
          <p:cNvPicPr>
            <a:picLocks noChangeAspect="1" noChangeArrowheads="1"/>
          </p:cNvPicPr>
          <p:nvPr/>
        </p:nvPicPr>
        <p:blipFill>
          <a:blip r:embed="rId5"/>
          <a:srcRect/>
          <a:stretch>
            <a:fillRect/>
          </a:stretch>
        </p:blipFill>
        <p:spPr bwMode="auto">
          <a:xfrm>
            <a:off x="1143000" y="3371850"/>
            <a:ext cx="6858000" cy="757567"/>
          </a:xfrm>
          <a:prstGeom prst="rect">
            <a:avLst/>
          </a:prstGeom>
          <a:noFill/>
          <a:ln w="9525">
            <a:noFill/>
            <a:miter lim="800000"/>
            <a:headEnd/>
            <a:tailEnd/>
          </a:ln>
          <a:effectLst/>
        </p:spPr>
      </p:pic>
      <p:pic>
        <p:nvPicPr>
          <p:cNvPr id="347141" name="Picture 5"/>
          <p:cNvPicPr>
            <a:picLocks noChangeAspect="1" noChangeArrowheads="1"/>
          </p:cNvPicPr>
          <p:nvPr/>
        </p:nvPicPr>
        <p:blipFill>
          <a:blip r:embed="rId6"/>
          <a:srcRect/>
          <a:stretch>
            <a:fillRect/>
          </a:stretch>
        </p:blipFill>
        <p:spPr bwMode="auto">
          <a:xfrm>
            <a:off x="2286000" y="38488"/>
            <a:ext cx="4686300" cy="990212"/>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a:srcRect/>
          <a:stretch>
            <a:fillRect/>
          </a:stretch>
        </p:blipFill>
        <p:spPr bwMode="auto">
          <a:xfrm>
            <a:off x="1454017" y="0"/>
            <a:ext cx="6261233" cy="4343400"/>
          </a:xfrm>
          <a:prstGeom prst="rect">
            <a:avLst/>
          </a:prstGeom>
          <a:noFill/>
          <a:ln w="9525">
            <a:noFill/>
            <a:miter lim="800000"/>
            <a:headEnd/>
            <a:tailEnd/>
          </a:ln>
        </p:spPr>
      </p:pic>
      <p:sp>
        <p:nvSpPr>
          <p:cNvPr id="250883" name="Rectangle 4"/>
          <p:cNvSpPr>
            <a:spLocks noChangeArrowheads="1"/>
          </p:cNvSpPr>
          <p:nvPr/>
        </p:nvSpPr>
        <p:spPr bwMode="auto">
          <a:xfrm>
            <a:off x="1600200" y="4442222"/>
            <a:ext cx="508635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Changou CA, Shiah HS, Chen LT, Liu S, Luh F, Liu SH, Cheng YC, Yen Y. A Phase II Clinical Trial on the Combination Therapy of PHY906 Plus Capecitabine in Hepatocellular Carcinoma. Oncologist. 2021 Mar;26(3):e367-e373. doi: 10.1002/onco.13582. Epub 2020 Nov 25. PMID: 33140457; PMCID: PMC7930412.</a:t>
            </a:r>
          </a:p>
        </p:txBody>
      </p:sp>
      <p:pic>
        <p:nvPicPr>
          <p:cNvPr id="1027" name="Picture 3"/>
          <p:cNvPicPr>
            <a:picLocks noChangeAspect="1" noChangeArrowheads="1"/>
          </p:cNvPicPr>
          <p:nvPr/>
        </p:nvPicPr>
        <p:blipFill>
          <a:blip r:embed="rId4"/>
          <a:srcRect/>
          <a:stretch>
            <a:fillRect/>
          </a:stretch>
        </p:blipFill>
        <p:spPr bwMode="auto">
          <a:xfrm>
            <a:off x="1493044" y="2693194"/>
            <a:ext cx="6157913" cy="678656"/>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1564481" y="3429000"/>
            <a:ext cx="6015038" cy="892969"/>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85800"/>
            <a:ext cx="6172200" cy="571500"/>
          </a:xfrm>
        </p:spPr>
        <p:txBody>
          <a:bodyPr/>
          <a:lstStyle/>
          <a:p>
            <a:endParaRPr lang="en-US"/>
          </a:p>
        </p:txBody>
      </p:sp>
      <p:pic>
        <p:nvPicPr>
          <p:cNvPr id="348162" name="Picture 2"/>
          <p:cNvPicPr>
            <a:picLocks noChangeAspect="1" noChangeArrowheads="1"/>
          </p:cNvPicPr>
          <p:nvPr/>
        </p:nvPicPr>
        <p:blipFill>
          <a:blip r:embed="rId2"/>
          <a:srcRect/>
          <a:stretch>
            <a:fillRect/>
          </a:stretch>
        </p:blipFill>
        <p:spPr bwMode="auto">
          <a:xfrm>
            <a:off x="1257300" y="1543050"/>
            <a:ext cx="6672327" cy="2171700"/>
          </a:xfrm>
          <a:prstGeom prst="rect">
            <a:avLst/>
          </a:prstGeom>
          <a:noFill/>
          <a:ln w="9525">
            <a:noFill/>
            <a:miter lim="800000"/>
            <a:headEnd/>
            <a:tailEnd/>
          </a:ln>
          <a:effectLst/>
        </p:spPr>
      </p:pic>
      <p:pic>
        <p:nvPicPr>
          <p:cNvPr id="348163" name="Picture 3"/>
          <p:cNvPicPr>
            <a:picLocks noChangeAspect="1" noChangeArrowheads="1"/>
          </p:cNvPicPr>
          <p:nvPr/>
        </p:nvPicPr>
        <p:blipFill>
          <a:blip r:embed="rId3"/>
          <a:srcRect/>
          <a:stretch>
            <a:fillRect/>
          </a:stretch>
        </p:blipFill>
        <p:spPr bwMode="auto">
          <a:xfrm>
            <a:off x="1257300" y="567776"/>
            <a:ext cx="6629400" cy="896693"/>
          </a:xfrm>
          <a:prstGeom prst="rect">
            <a:avLst/>
          </a:prstGeom>
          <a:noFill/>
          <a:ln w="9525">
            <a:noFill/>
            <a:miter lim="800000"/>
            <a:headEnd/>
            <a:tailEnd/>
          </a:ln>
          <a:effectLst/>
        </p:spPr>
      </p:pic>
      <p:sp>
        <p:nvSpPr>
          <p:cNvPr id="6" name="Rectangle 7"/>
          <p:cNvSpPr>
            <a:spLocks noChangeArrowheads="1"/>
          </p:cNvSpPr>
          <p:nvPr/>
        </p:nvSpPr>
        <p:spPr bwMode="auto">
          <a:xfrm>
            <a:off x="1428750" y="4616054"/>
            <a:ext cx="5257800" cy="20774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https://www.cancer.gov/research/participate/clinical-trials/intervention/chinese-herbal-formulation-phy906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p>
        </p:txBody>
      </p:sp>
      <p:sp>
        <p:nvSpPr>
          <p:cNvPr id="254979" name="Content Placeholder 2"/>
          <p:cNvSpPr>
            <a:spLocks noGrp="1"/>
          </p:cNvSpPr>
          <p:nvPr>
            <p:ph idx="1"/>
          </p:nvPr>
        </p:nvSpPr>
        <p:spPr/>
        <p:txBody>
          <a:bodyPr/>
          <a:lstStyle/>
          <a:p>
            <a:pPr>
              <a:lnSpc>
                <a:spcPct val="80000"/>
              </a:lnSpc>
            </a:pPr>
            <a:r>
              <a:rPr lang="en-US" sz="2100"/>
              <a:t>PHY906 exhibited </a:t>
            </a:r>
            <a:r>
              <a:rPr lang="en-US" sz="2100">
                <a:solidFill>
                  <a:srgbClr val="FFFF00"/>
                </a:solidFill>
              </a:rPr>
              <a:t>anti-inflammatory effects </a:t>
            </a:r>
            <a:r>
              <a:rPr lang="en-US" sz="2100"/>
              <a:t>by decreasing the infiltration of neutrophils or macrophages, tumor necrosis factor–α expression in the intestine, and proinflammatory cytokine concentrations in plasma. </a:t>
            </a:r>
          </a:p>
          <a:p>
            <a:pPr>
              <a:lnSpc>
                <a:spcPct val="80000"/>
              </a:lnSpc>
            </a:pPr>
            <a:r>
              <a:rPr lang="en-US" sz="2100"/>
              <a:t>Chemical constituents of PHY906 potently </a:t>
            </a:r>
            <a:r>
              <a:rPr lang="en-US" sz="2100">
                <a:solidFill>
                  <a:srgbClr val="FFFF00"/>
                </a:solidFill>
              </a:rPr>
              <a:t>inhibited nuclear factor κB, cyclooxygenase-2, and inducible nitric oxide synthase</a:t>
            </a:r>
            <a:r>
              <a:rPr lang="en-US" sz="2100"/>
              <a:t>. </a:t>
            </a:r>
          </a:p>
          <a:p>
            <a:pPr>
              <a:lnSpc>
                <a:spcPct val="80000"/>
              </a:lnSpc>
            </a:pPr>
            <a:r>
              <a:rPr lang="en-US" sz="2100">
                <a:solidFill>
                  <a:srgbClr val="FFFF00"/>
                </a:solidFill>
              </a:rPr>
              <a:t>PHY906 had restored the intestinal epithelium by promoting the regeneration of intestinal stem cells  </a:t>
            </a:r>
          </a:p>
          <a:p>
            <a:endParaRPr lang="en-US" sz="2100"/>
          </a:p>
        </p:txBody>
      </p:sp>
      <p:sp>
        <p:nvSpPr>
          <p:cNvPr id="254980" name="Rectangle 3"/>
          <p:cNvSpPr>
            <a:spLocks noChangeArrowheads="1"/>
          </p:cNvSpPr>
          <p:nvPr/>
        </p:nvSpPr>
        <p:spPr bwMode="auto">
          <a:xfrm>
            <a:off x="1600200" y="4457700"/>
            <a:ext cx="485775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Lam W, Bussom S, Guan F, Jiang Z, Zhang W, Gullen EA, Liu SH, Cheng YC. The four-herb Chinese medicine PHY906 reduces chemotherapy-induced gastrointestinal toxicity. Sci Transl Med. 2010 Aug 18;2(45):45ra59. doi: 10.1126/scitranslmed.3001270. PMID: 20720216.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052D-5588-FC42-05DD-7AE91816C89B}"/>
              </a:ext>
            </a:extLst>
          </p:cNvPr>
          <p:cNvSpPr>
            <a:spLocks noGrp="1"/>
          </p:cNvSpPr>
          <p:nvPr>
            <p:ph type="title"/>
          </p:nvPr>
        </p:nvSpPr>
        <p:spPr/>
        <p:txBody>
          <a:bodyPr/>
          <a:lstStyle/>
          <a:p>
            <a:r>
              <a:rPr lang="en-US" sz="3200" dirty="0">
                <a:solidFill>
                  <a:schemeClr val="bg2"/>
                </a:solidFill>
              </a:rPr>
              <a:t>What TCM Dietary Therapy Adds</a:t>
            </a:r>
          </a:p>
        </p:txBody>
      </p:sp>
      <p:graphicFrame>
        <p:nvGraphicFramePr>
          <p:cNvPr id="5" name="Content Placeholder 4">
            <a:extLst>
              <a:ext uri="{FF2B5EF4-FFF2-40B4-BE49-F238E27FC236}">
                <a16:creationId xmlns:a16="http://schemas.microsoft.com/office/drawing/2014/main" id="{D5C91A38-93C2-E42F-2EED-F77AAA3CC6B2}"/>
              </a:ext>
            </a:extLst>
          </p:cNvPr>
          <p:cNvGraphicFramePr>
            <a:graphicFrameLocks noGrp="1"/>
          </p:cNvGraphicFramePr>
          <p:nvPr>
            <p:ph sz="half" idx="2"/>
            <p:extLst>
              <p:ext uri="{D42A27DB-BD31-4B8C-83A1-F6EECF244321}">
                <p14:modId xmlns:p14="http://schemas.microsoft.com/office/powerpoint/2010/main" val="2138962317"/>
              </p:ext>
            </p:extLst>
          </p:nvPr>
        </p:nvGraphicFramePr>
        <p:xfrm>
          <a:off x="4629150" y="1369219"/>
          <a:ext cx="38862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hinese Medicine Food Therapy: Eating for the winter season – Waconia  Women's Health">
            <a:extLst>
              <a:ext uri="{FF2B5EF4-FFF2-40B4-BE49-F238E27FC236}">
                <a16:creationId xmlns:a16="http://schemas.microsoft.com/office/drawing/2014/main" id="{9CEE4888-E034-0014-44C3-4A5C2AC4CC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7009" y="417721"/>
            <a:ext cx="1906448" cy="11066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814732-7CFF-D7DB-5918-13F9AD66B2E8}"/>
              </a:ext>
            </a:extLst>
          </p:cNvPr>
          <p:cNvPicPr>
            <a:picLocks noChangeAspect="1"/>
          </p:cNvPicPr>
          <p:nvPr/>
        </p:nvPicPr>
        <p:blipFill>
          <a:blip r:embed="rId8"/>
          <a:stretch>
            <a:fillRect/>
          </a:stretch>
        </p:blipFill>
        <p:spPr>
          <a:xfrm>
            <a:off x="269235" y="1369219"/>
            <a:ext cx="4627870" cy="3723821"/>
          </a:xfrm>
          <a:prstGeom prst="rect">
            <a:avLst/>
          </a:prstGeom>
        </p:spPr>
      </p:pic>
    </p:spTree>
    <p:extLst>
      <p:ext uri="{BB962C8B-B14F-4D97-AF65-F5344CB8AC3E}">
        <p14:creationId xmlns:p14="http://schemas.microsoft.com/office/powerpoint/2010/main" val="1889842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550"/>
          </a:p>
        </p:txBody>
      </p:sp>
      <p:graphicFrame>
        <p:nvGraphicFramePr>
          <p:cNvPr id="4" name="Content Placeholder 3"/>
          <p:cNvGraphicFramePr>
            <a:graphicFrameLocks noGrp="1"/>
          </p:cNvGraphicFramePr>
          <p:nvPr>
            <p:ph idx="1"/>
          </p:nvPr>
        </p:nvGraphicFramePr>
        <p:xfrm>
          <a:off x="1600200" y="1257300"/>
          <a:ext cx="6057900" cy="2992415"/>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tblGrid>
              <a:tr h="416378">
                <a:tc>
                  <a:txBody>
                    <a:bodyPr/>
                    <a:lstStyle/>
                    <a:p>
                      <a:pPr algn="l"/>
                      <a:r>
                        <a:rPr lang="en-US" sz="1800">
                          <a:solidFill>
                            <a:schemeClr val="tx1"/>
                          </a:solidFill>
                        </a:rPr>
                        <a:t>Herb</a:t>
                      </a:r>
                    </a:p>
                  </a:txBody>
                  <a:tcPr marL="68580" marR="68580" marT="34290" marB="34290" anchor="ctr"/>
                </a:tc>
                <a:tc>
                  <a:txBody>
                    <a:bodyPr/>
                    <a:lstStyle/>
                    <a:p>
                      <a:pPr algn="l"/>
                      <a:r>
                        <a:rPr lang="en-US" sz="1800">
                          <a:solidFill>
                            <a:schemeClr val="tx1"/>
                          </a:solidFill>
                        </a:rPr>
                        <a:t>TCM function</a:t>
                      </a:r>
                    </a:p>
                  </a:txBody>
                  <a:tcPr marL="68580" marR="68580" marT="34290" marB="34290" anchor="ctr"/>
                </a:tc>
                <a:tc>
                  <a:txBody>
                    <a:bodyPr/>
                    <a:lstStyle/>
                    <a:p>
                      <a:pPr algn="l"/>
                      <a:r>
                        <a:rPr lang="en-US" sz="1800">
                          <a:solidFill>
                            <a:schemeClr val="tx1"/>
                          </a:solidFill>
                        </a:rPr>
                        <a:t>WM function</a:t>
                      </a:r>
                    </a:p>
                  </a:txBody>
                  <a:tcPr marL="68580" marR="68580" marT="34290" marB="34290" anchor="ctr"/>
                </a:tc>
                <a:extLst>
                  <a:ext uri="{0D108BD9-81ED-4DB2-BD59-A6C34878D82A}">
                    <a16:rowId xmlns:a16="http://schemas.microsoft.com/office/drawing/2014/main" val="10000"/>
                  </a:ext>
                </a:extLst>
              </a:tr>
              <a:tr h="754380">
                <a:tc>
                  <a:txBody>
                    <a:bodyPr/>
                    <a:lstStyle/>
                    <a:p>
                      <a:pPr algn="l">
                        <a:lnSpc>
                          <a:spcPct val="90000"/>
                        </a:lnSpc>
                        <a:buNone/>
                      </a:pPr>
                      <a:r>
                        <a:rPr lang="en-US" sz="1500" i="1"/>
                        <a:t>Huáng Qín </a:t>
                      </a:r>
                      <a:r>
                        <a:rPr lang="en-US" sz="1500">
                          <a:latin typeface="標楷體" pitchFamily="65" charset="-120"/>
                          <a:ea typeface="標楷體" pitchFamily="65" charset="-120"/>
                        </a:rPr>
                        <a:t>黃芩</a:t>
                      </a:r>
                      <a:r>
                        <a:rPr lang="en-US" sz="1500" b="1"/>
                        <a:t> </a:t>
                      </a:r>
                    </a:p>
                    <a:p>
                      <a:pPr algn="l">
                        <a:lnSpc>
                          <a:spcPct val="90000"/>
                        </a:lnSpc>
                        <a:buNone/>
                      </a:pPr>
                      <a:r>
                        <a:rPr lang="en-US" sz="1500">
                          <a:solidFill>
                            <a:schemeClr val="tx1"/>
                          </a:solidFill>
                        </a:rPr>
                        <a:t>(Rx Scutellariae)</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Clears damp-heat</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Antibiotic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Anti-inflammatory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Anticancer</a:t>
                      </a:r>
                    </a:p>
                  </a:txBody>
                  <a:tcPr marL="68580" marR="68580" marT="34290" marB="34290" anchor="ctr"/>
                </a:tc>
                <a:extLst>
                  <a:ext uri="{0D108BD9-81ED-4DB2-BD59-A6C34878D82A}">
                    <a16:rowId xmlns:a16="http://schemas.microsoft.com/office/drawing/2014/main" val="10001"/>
                  </a:ext>
                </a:extLst>
              </a:tr>
              <a:tr h="676616">
                <a:tc>
                  <a:txBody>
                    <a:bodyPr/>
                    <a:lstStyle/>
                    <a:p>
                      <a:pPr algn="l">
                        <a:lnSpc>
                          <a:spcPct val="90000"/>
                        </a:lnSpc>
                        <a:buNone/>
                      </a:pPr>
                      <a:r>
                        <a:rPr lang="en-US" sz="1500" i="1"/>
                        <a:t>Bái Sháo </a:t>
                      </a:r>
                      <a:r>
                        <a:rPr lang="en-US" sz="1500">
                          <a:latin typeface="標楷體" pitchFamily="65" charset="-120"/>
                          <a:ea typeface="標楷體" pitchFamily="65" charset="-120"/>
                        </a:rPr>
                        <a:t>白芍</a:t>
                      </a:r>
                      <a:r>
                        <a:rPr lang="en-US" sz="1500" b="1"/>
                        <a:t> </a:t>
                      </a:r>
                    </a:p>
                    <a:p>
                      <a:pPr algn="l">
                        <a:lnSpc>
                          <a:spcPct val="90000"/>
                        </a:lnSpc>
                        <a:buNone/>
                      </a:pPr>
                      <a:r>
                        <a:rPr lang="en-US" sz="1500">
                          <a:solidFill>
                            <a:schemeClr val="tx1"/>
                          </a:solidFill>
                        </a:rPr>
                        <a:t>(Rx Paeoniae Alba)</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Nourishes yin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Restores the “form”</a:t>
                      </a:r>
                    </a:p>
                  </a:txBody>
                  <a:tcPr marL="68580" marR="68580" marT="34290" marB="34290" anchor="ctr"/>
                </a:tc>
                <a:extLst>
                  <a:ext uri="{0D108BD9-81ED-4DB2-BD59-A6C34878D82A}">
                    <a16:rowId xmlns:a16="http://schemas.microsoft.com/office/drawing/2014/main" val="10002"/>
                  </a:ext>
                </a:extLst>
              </a:tr>
              <a:tr h="1145041">
                <a:tc>
                  <a:txBody>
                    <a:bodyPr/>
                    <a:lstStyle/>
                    <a:p>
                      <a:pPr algn="l">
                        <a:lnSpc>
                          <a:spcPct val="90000"/>
                        </a:lnSpc>
                        <a:buNone/>
                      </a:pPr>
                      <a:r>
                        <a:rPr lang="fr-FR" sz="1500" i="1"/>
                        <a:t>Gān Căo </a:t>
                      </a:r>
                      <a:r>
                        <a:rPr lang="en-US" sz="1500">
                          <a:latin typeface="標楷體" pitchFamily="65" charset="-120"/>
                          <a:ea typeface="標楷體" pitchFamily="65" charset="-120"/>
                        </a:rPr>
                        <a:t>甘草</a:t>
                      </a:r>
                      <a:r>
                        <a:rPr lang="en-US" sz="1500" b="1"/>
                        <a:t> </a:t>
                      </a:r>
                    </a:p>
                    <a:p>
                      <a:pPr algn="l">
                        <a:lnSpc>
                          <a:spcPct val="90000"/>
                        </a:lnSpc>
                        <a:buNone/>
                      </a:pPr>
                      <a:r>
                        <a:rPr lang="en-US" sz="1500">
                          <a:solidFill>
                            <a:schemeClr val="tx1"/>
                          </a:solidFill>
                        </a:rPr>
                        <a:t>(Rx et Rz Glycyrrhizae)</a:t>
                      </a:r>
                    </a:p>
                    <a:p>
                      <a:pPr algn="l">
                        <a:lnSpc>
                          <a:spcPct val="90000"/>
                        </a:lnSpc>
                        <a:buNone/>
                      </a:pPr>
                      <a:r>
                        <a:rPr lang="en-US" sz="1500" i="1"/>
                        <a:t>Dá Zăo </a:t>
                      </a:r>
                      <a:r>
                        <a:rPr lang="en-US" sz="1500">
                          <a:latin typeface="標楷體" pitchFamily="65" charset="-120"/>
                          <a:ea typeface="標楷體" pitchFamily="65" charset="-120"/>
                        </a:rPr>
                        <a:t>大棗</a:t>
                      </a:r>
                      <a:r>
                        <a:rPr lang="en-US" sz="1500" b="1"/>
                        <a:t> </a:t>
                      </a:r>
                    </a:p>
                    <a:p>
                      <a:pPr algn="l">
                        <a:lnSpc>
                          <a:spcPct val="90000"/>
                        </a:lnSpc>
                        <a:buNone/>
                      </a:pPr>
                      <a:r>
                        <a:rPr lang="en-US" sz="1500">
                          <a:solidFill>
                            <a:schemeClr val="tx1"/>
                          </a:solidFill>
                        </a:rPr>
                        <a:t>(Fr Jujubae)</a:t>
                      </a:r>
                    </a:p>
                  </a:txBody>
                  <a:tcPr marL="68580" marR="68580" marT="34290" marB="34290" anchor="ctr"/>
                </a:tc>
                <a:tc>
                  <a:txBody>
                    <a:body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Tonifies qi</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0">
                          <a:solidFill>
                            <a:schemeClr val="tx1"/>
                          </a:solidFill>
                        </a:rPr>
                        <a:t>Restores the “function”</a:t>
                      </a:r>
                      <a:endParaRPr kumimoji="0" lang="en-US" sz="1500" b="0" u="none" strike="noStrike" kern="0" cap="none" spc="0" normalizeH="0" baseline="0" noProof="0">
                        <a:ln>
                          <a:noFill/>
                        </a:ln>
                        <a:solidFill>
                          <a:schemeClr val="tx1"/>
                        </a:solidFill>
                        <a:effectLst/>
                        <a:uLnTx/>
                        <a:uFillTx/>
                        <a:latin typeface="+mn-lt"/>
                        <a:ea typeface="+mn-ea"/>
                        <a:cs typeface="+mn-cs"/>
                      </a:endParaRPr>
                    </a:p>
                  </a:txBody>
                  <a:tcPr marL="68580" marR="68580" marT="34290" marB="34290" anchor="ctr"/>
                </a:tc>
                <a:extLst>
                  <a:ext uri="{0D108BD9-81ED-4DB2-BD59-A6C34878D82A}">
                    <a16:rowId xmlns:a16="http://schemas.microsoft.com/office/drawing/2014/main" val="10003"/>
                  </a:ext>
                </a:extLst>
              </a:tr>
            </a:tbl>
          </a:graphicData>
        </a:graphic>
      </p:graphicFrame>
      <p:sp>
        <p:nvSpPr>
          <p:cNvPr id="5"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p:cNvSpPr>
            <a:spLocks noGrp="1"/>
          </p:cNvSpPr>
          <p:nvPr>
            <p:ph type="title"/>
          </p:nvPr>
        </p:nvSpPr>
        <p:spPr/>
        <p:txBody>
          <a:bodyPr/>
          <a:lstStyle/>
          <a:p>
            <a:r>
              <a:rPr lang="en-US"/>
              <a:t>Additional Resources</a:t>
            </a:r>
          </a:p>
        </p:txBody>
      </p:sp>
      <p:sp>
        <p:nvSpPr>
          <p:cNvPr id="288771" name="Content Placeholder 2"/>
          <p:cNvSpPr>
            <a:spLocks noGrp="1"/>
          </p:cNvSpPr>
          <p:nvPr>
            <p:ph idx="1"/>
          </p:nvPr>
        </p:nvSpPr>
        <p:spPr/>
        <p:txBody>
          <a:bodyPr/>
          <a:lstStyle/>
          <a:p>
            <a:r>
              <a:rPr lang="en-US" sz="2100"/>
              <a:t>NIH’s Office of Dietary Supplements </a:t>
            </a:r>
            <a:r>
              <a:rPr lang="en-US" sz="2100">
                <a:hlinkClick r:id="rId2"/>
              </a:rPr>
              <a:t>https://ods.od.nih.gov</a:t>
            </a:r>
            <a:endParaRPr lang="en-US" sz="2100"/>
          </a:p>
          <a:p>
            <a:r>
              <a:rPr lang="en-US" sz="2100"/>
              <a:t>U.S. Pharmacopeial Convention </a:t>
            </a:r>
            <a:r>
              <a:rPr lang="en-US" sz="2100">
                <a:hlinkClick r:id="rId3"/>
              </a:rPr>
              <a:t>http://www.usp.org</a:t>
            </a:r>
            <a:endParaRPr lang="en-US" sz="2100"/>
          </a:p>
          <a:p>
            <a:r>
              <a:rPr lang="en-US" sz="2100"/>
              <a:t>PubMed          </a:t>
            </a:r>
            <a:r>
              <a:rPr lang="en-US" sz="2100">
                <a:hlinkClick r:id="rId4"/>
              </a:rPr>
              <a:t>http://www.ncbi.nlm.nih.gov/pubmed</a:t>
            </a:r>
            <a:endParaRPr lang="en-US" sz="21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1943100" y="0"/>
            <a:ext cx="5200650" cy="1686077"/>
          </a:xfrm>
          <a:prstGeom prst="rect">
            <a:avLst/>
          </a:prstGeom>
          <a:noFill/>
          <a:ln w="9525">
            <a:noFill/>
            <a:miter lim="800000"/>
            <a:headEnd/>
            <a:tailEnd/>
          </a:ln>
          <a:effectLst/>
        </p:spPr>
      </p:pic>
      <p:pic>
        <p:nvPicPr>
          <p:cNvPr id="52228" name="Picture 4"/>
          <p:cNvPicPr>
            <a:picLocks noChangeAspect="1" noChangeArrowheads="1"/>
          </p:cNvPicPr>
          <p:nvPr/>
        </p:nvPicPr>
        <p:blipFill>
          <a:blip r:embed="rId3"/>
          <a:srcRect/>
          <a:stretch>
            <a:fillRect/>
          </a:stretch>
        </p:blipFill>
        <p:spPr bwMode="auto">
          <a:xfrm>
            <a:off x="1943100" y="3429000"/>
            <a:ext cx="5200650" cy="1690671"/>
          </a:xfrm>
          <a:prstGeom prst="rect">
            <a:avLst/>
          </a:prstGeom>
          <a:noFill/>
          <a:ln w="9525">
            <a:noFill/>
            <a:miter lim="800000"/>
            <a:headEnd/>
            <a:tailEnd/>
          </a:ln>
          <a:effectLst/>
        </p:spPr>
      </p:pic>
      <p:pic>
        <p:nvPicPr>
          <p:cNvPr id="52229" name="Picture 5"/>
          <p:cNvPicPr>
            <a:picLocks noChangeAspect="1" noChangeArrowheads="1"/>
          </p:cNvPicPr>
          <p:nvPr/>
        </p:nvPicPr>
        <p:blipFill>
          <a:blip r:embed="rId4"/>
          <a:srcRect/>
          <a:stretch>
            <a:fillRect/>
          </a:stretch>
        </p:blipFill>
        <p:spPr bwMode="auto">
          <a:xfrm>
            <a:off x="1952625" y="1695450"/>
            <a:ext cx="5191126" cy="1699586"/>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E62413B3-48DF-88CD-ED19-ED49AF442AA7}"/>
            </a:ext>
          </a:extLst>
        </p:cNvPr>
        <p:cNvGrpSpPr/>
        <p:nvPr/>
      </p:nvGrpSpPr>
      <p:grpSpPr>
        <a:xfrm>
          <a:off x="0" y="0"/>
          <a:ext cx="0" cy="0"/>
          <a:chOff x="0" y="0"/>
          <a:chExt cx="0" cy="0"/>
        </a:xfrm>
      </p:grpSpPr>
      <p:sp>
        <p:nvSpPr>
          <p:cNvPr id="272" name="Google Shape;272;p41">
            <a:extLst>
              <a:ext uri="{FF2B5EF4-FFF2-40B4-BE49-F238E27FC236}">
                <a16:creationId xmlns:a16="http://schemas.microsoft.com/office/drawing/2014/main" id="{AA1EE6E6-4678-9ADA-0638-70EF5AE3B3AE}"/>
              </a:ext>
            </a:extLst>
          </p:cNvPr>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sp>
        <p:nvSpPr>
          <p:cNvPr id="273" name="Google Shape;273;p41">
            <a:extLst>
              <a:ext uri="{FF2B5EF4-FFF2-40B4-BE49-F238E27FC236}">
                <a16:creationId xmlns:a16="http://schemas.microsoft.com/office/drawing/2014/main" id="{D6B33F7A-5FB0-7395-8C5A-61D2D27E64DD}"/>
              </a:ext>
            </a:extLst>
          </p:cNvPr>
          <p:cNvSpPr txBox="1">
            <a:spLocks noGrp="1"/>
          </p:cNvSpPr>
          <p:nvPr>
            <p:ph type="title"/>
          </p:nvPr>
        </p:nvSpPr>
        <p:spPr>
          <a:xfrm>
            <a:off x="1738350" y="2458488"/>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RESOURCES</a:t>
            </a:r>
          </a:p>
        </p:txBody>
      </p:sp>
      <p:sp>
        <p:nvSpPr>
          <p:cNvPr id="274" name="Google Shape;274;p41">
            <a:extLst>
              <a:ext uri="{FF2B5EF4-FFF2-40B4-BE49-F238E27FC236}">
                <a16:creationId xmlns:a16="http://schemas.microsoft.com/office/drawing/2014/main" id="{F584C9D2-3613-F1A5-ABF5-7D34E3E1C742}"/>
              </a:ext>
            </a:extLst>
          </p:cNvPr>
          <p:cNvSpPr txBox="1">
            <a:spLocks noGrp="1"/>
          </p:cNvSpPr>
          <p:nvPr>
            <p:ph type="subTitle" idx="1"/>
          </p:nvPr>
        </p:nvSpPr>
        <p:spPr>
          <a:xfrm>
            <a:off x="1771688" y="3157413"/>
            <a:ext cx="5667300" cy="42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latin typeface="Oswald" pitchFamily="2" charset="77"/>
              </a:rPr>
              <a:t>For Professional Development</a:t>
            </a:r>
            <a:endParaRPr dirty="0">
              <a:latin typeface="Oswald" pitchFamily="2" charset="77"/>
            </a:endParaRPr>
          </a:p>
        </p:txBody>
      </p:sp>
    </p:spTree>
    <p:extLst>
      <p:ext uri="{BB962C8B-B14F-4D97-AF65-F5344CB8AC3E}">
        <p14:creationId xmlns:p14="http://schemas.microsoft.com/office/powerpoint/2010/main" val="35522265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hinese Herbal Medicine for Beginners - by  Carrie Chauhan (Paperback), 1 of 2">
            <a:extLst>
              <a:ext uri="{FF2B5EF4-FFF2-40B4-BE49-F238E27FC236}">
                <a16:creationId xmlns:a16="http://schemas.microsoft.com/office/drawing/2014/main" id="{BCF84296-FC83-F28A-7D2D-FD137DEBB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5866" y="720329"/>
            <a:ext cx="1826419" cy="1826419"/>
          </a:xfrm>
          <a:prstGeom prst="rect">
            <a:avLst/>
          </a:prstGeom>
          <a:extLst>
            <a:ext uri="{909E8E84-426E-40DD-AFC4-6F175D3DCCD1}">
              <a14:hiddenFill xmlns:a14="http://schemas.microsoft.com/office/drawing/2010/main">
                <a:solidFill>
                  <a:srgbClr val="FFFFFF"/>
                </a:solidFill>
              </a14:hiddenFill>
            </a:ext>
          </a:extLst>
        </p:spPr>
      </p:pic>
      <p:pic>
        <p:nvPicPr>
          <p:cNvPr id="2" name="Picture 2" descr="Ancient Wisdom, Modern Kitchen - by  Yuan Wang &amp; Warren Sheir &amp; Mika Ono (Paperback), 1 of 2">
            <a:extLst>
              <a:ext uri="{FF2B5EF4-FFF2-40B4-BE49-F238E27FC236}">
                <a16:creationId xmlns:a16="http://schemas.microsoft.com/office/drawing/2014/main" id="{EDDAA80F-B1D4-2EBD-4007-01064DB1F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866" y="2591991"/>
            <a:ext cx="1826419" cy="1826419"/>
          </a:xfrm>
          <a:prstGeom prst="rect">
            <a:avLst/>
          </a:prstGeom>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E87747CC-2A80-B586-1022-E0BDE097A65C}"/>
              </a:ext>
            </a:extLst>
          </p:cNvPr>
          <p:cNvPicPr>
            <a:picLocks noGrp="1" noChangeAspect="1"/>
          </p:cNvPicPr>
          <p:nvPr>
            <p:ph idx="1"/>
          </p:nvPr>
        </p:nvPicPr>
        <p:blipFill rotWithShape="1">
          <a:blip r:embed="rId4"/>
          <a:srcRect l="7051" r="5148" b="3"/>
          <a:stretch/>
        </p:blipFill>
        <p:spPr>
          <a:xfrm>
            <a:off x="4987528" y="720329"/>
            <a:ext cx="1082279" cy="1821656"/>
          </a:xfrm>
          <a:prstGeom prst="rect">
            <a:avLst/>
          </a:prstGeom>
        </p:spPr>
      </p:pic>
      <p:pic>
        <p:nvPicPr>
          <p:cNvPr id="9218" name="Picture 2" descr="Tao of Nutrition (3rd Ed)">
            <a:extLst>
              <a:ext uri="{FF2B5EF4-FFF2-40B4-BE49-F238E27FC236}">
                <a16:creationId xmlns:a16="http://schemas.microsoft.com/office/drawing/2014/main" id="{6D78765B-4839-BE5C-D27D-DB989F653B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31" r="2724" b="-3"/>
          <a:stretch/>
        </p:blipFill>
        <p:spPr bwMode="auto">
          <a:xfrm>
            <a:off x="4987528" y="2587229"/>
            <a:ext cx="1082279" cy="1831181"/>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The Tao of Healthy Eating: Dietary Wisdom According to Traditional Chinese Medicine, Pre-Owned  Paperback  0936185929 9780936185927 Bob Flaws">
            <a:extLst>
              <a:ext uri="{FF2B5EF4-FFF2-40B4-BE49-F238E27FC236}">
                <a16:creationId xmlns:a16="http://schemas.microsoft.com/office/drawing/2014/main" id="{320BA491-9245-AEFA-7C3C-5071E6D146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02" r="19816" b="-3"/>
          <a:stretch/>
        </p:blipFill>
        <p:spPr bwMode="auto">
          <a:xfrm>
            <a:off x="6115050" y="720329"/>
            <a:ext cx="1082279" cy="1835944"/>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An Introduction to Chinese Medicine: A Patient's Guide to Acupuncture,  Herbal Medicine, Nutrition &amp; More: Daly, Dr Toby Patrick: 9798391372035:  Amazon.com: Books">
            <a:extLst>
              <a:ext uri="{FF2B5EF4-FFF2-40B4-BE49-F238E27FC236}">
                <a16:creationId xmlns:a16="http://schemas.microsoft.com/office/drawing/2014/main" id="{0D703536-1603-9B64-C665-264D4D45D7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2" r="4684" b="-3"/>
          <a:stretch/>
        </p:blipFill>
        <p:spPr bwMode="auto">
          <a:xfrm>
            <a:off x="6115050" y="2601516"/>
            <a:ext cx="1082279" cy="1816894"/>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Spice Apothecary: Blending and Using Common Spices for Everyday Health -  Kindle edition by Clare, Bevin. Health, Fitness &amp; Dieting Kindle eBooks @  Amazon.com.">
            <a:extLst>
              <a:ext uri="{FF2B5EF4-FFF2-40B4-BE49-F238E27FC236}">
                <a16:creationId xmlns:a16="http://schemas.microsoft.com/office/drawing/2014/main" id="{BDB9F77C-DEBA-CAB5-21D1-0FB3217A9B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90" r="12146" b="-2"/>
          <a:stretch/>
        </p:blipFill>
        <p:spPr bwMode="auto">
          <a:xfrm>
            <a:off x="7242573" y="720329"/>
            <a:ext cx="1089422" cy="1819275"/>
          </a:xfrm>
          <a:prstGeom prst="rect">
            <a:avLst/>
          </a:prstGeom>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2448B33F-701E-6855-4D82-409C3130C0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397" r="5923" b="3"/>
          <a:stretch/>
        </p:blipFill>
        <p:spPr bwMode="auto">
          <a:xfrm>
            <a:off x="7242573" y="2584847"/>
            <a:ext cx="1089422" cy="1833563"/>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61A5B02-0274-C080-B351-DFF73546CD90}"/>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pPr algn="ctr"/>
            <a:r>
              <a:rPr lang="en-US" sz="1950" kern="1200">
                <a:solidFill>
                  <a:srgbClr val="FFFFFF"/>
                </a:solidFill>
                <a:latin typeface="+mj-lt"/>
                <a:ea typeface="+mj-ea"/>
                <a:cs typeface="+mj-cs"/>
              </a:rPr>
              <a:t>Resources</a:t>
            </a:r>
          </a:p>
        </p:txBody>
      </p:sp>
    </p:spTree>
    <p:extLst>
      <p:ext uri="{BB962C8B-B14F-4D97-AF65-F5344CB8AC3E}">
        <p14:creationId xmlns:p14="http://schemas.microsoft.com/office/powerpoint/2010/main" val="34226864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A5B02-0274-C080-B351-DFF73546CD90}"/>
              </a:ext>
            </a:extLst>
          </p:cNvPr>
          <p:cNvSpPr>
            <a:spLocks noGrp="1"/>
          </p:cNvSpPr>
          <p:nvPr>
            <p:ph type="title" idx="4294967295"/>
          </p:nvPr>
        </p:nvSpPr>
        <p:spPr>
          <a:xfrm>
            <a:off x="0" y="417513"/>
            <a:ext cx="3167063" cy="2508250"/>
          </a:xfrm>
          <a:prstGeom prst="ellipse">
            <a:avLst/>
          </a:prstGeom>
        </p:spPr>
        <p:txBody>
          <a:bodyPr spcFirstLastPara="1" vert="horz" wrap="square" lIns="68580" tIns="34290" rIns="68580" bIns="34290" rtlCol="0" anchor="b" anchorCtr="0">
            <a:normAutofit/>
          </a:bodyPr>
          <a:lstStyle/>
          <a:p>
            <a:r>
              <a:rPr lang="en-US" sz="3900" kern="1200" dirty="0">
                <a:solidFill>
                  <a:schemeClr val="bg2"/>
                </a:solidFill>
                <a:latin typeface="Oswald" pitchFamily="2" charset="77"/>
                <a:ea typeface="+mj-ea"/>
                <a:cs typeface="+mj-cs"/>
              </a:rPr>
              <a:t>Resources</a:t>
            </a:r>
          </a:p>
        </p:txBody>
      </p:sp>
      <p:pic>
        <p:nvPicPr>
          <p:cNvPr id="3074" name="Picture 2" descr="Chinese Natural Cures: Traditional Methods for Remedies and Prevention: Lu,  Henry C.: 9781579120566: Amazon.com: Books">
            <a:extLst>
              <a:ext uri="{FF2B5EF4-FFF2-40B4-BE49-F238E27FC236}">
                <a16:creationId xmlns:a16="http://schemas.microsoft.com/office/drawing/2014/main" id="{13A06150-9542-FC19-68FA-1F1824826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76" r="-1" b="28970"/>
          <a:stretch/>
        </p:blipFill>
        <p:spPr bwMode="auto">
          <a:xfrm>
            <a:off x="3987722" y="133439"/>
            <a:ext cx="1402052" cy="196138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Fire Child, Water Child: How Understanding the Five Types of ADHD Can Help  You Improve Your Child's Self-Esteem and Attention: Cowan MD FAAP, Stephen:  9781608820900: Amazon.com: Books">
            <a:extLst>
              <a:ext uri="{FF2B5EF4-FFF2-40B4-BE49-F238E27FC236}">
                <a16:creationId xmlns:a16="http://schemas.microsoft.com/office/drawing/2014/main" id="{97320FFD-974E-D91A-B26E-8F67FAC83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01" r="-2" b="1768"/>
          <a:stretch/>
        </p:blipFill>
        <p:spPr bwMode="auto">
          <a:xfrm>
            <a:off x="5740673" y="133439"/>
            <a:ext cx="1402058" cy="1961388"/>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E4E37AA-8477-04F4-7F59-20AABA698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71" r="1" b="1"/>
          <a:stretch/>
        </p:blipFill>
        <p:spPr bwMode="auto">
          <a:xfrm>
            <a:off x="7494317" y="133439"/>
            <a:ext cx="1402052" cy="19613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EC8FFB5-4244-E5AB-493B-BE88491165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5" r="-1" b="-1"/>
          <a:stretch/>
        </p:blipFill>
        <p:spPr bwMode="auto">
          <a:xfrm>
            <a:off x="3993505" y="2213597"/>
            <a:ext cx="1402056" cy="1961388"/>
          </a:xfrm>
          <a:prstGeom prst="rect">
            <a:avLst/>
          </a:prstGeom>
          <a:extLst>
            <a:ext uri="{909E8E84-426E-40DD-AFC4-6F175D3DCCD1}">
              <a14:hiddenFill xmlns:a14="http://schemas.microsoft.com/office/drawing/2010/main">
                <a:solidFill>
                  <a:srgbClr val="FFFFFF"/>
                </a:solidFill>
              </a14:hiddenFill>
            </a:ext>
          </a:extLst>
        </p:spPr>
      </p:pic>
      <p:pic>
        <p:nvPicPr>
          <p:cNvPr id="2" name="Picture 2" descr="The Five Elements Cookbook: A Guide to... book by Zoey Xinyi Gong">
            <a:extLst>
              <a:ext uri="{FF2B5EF4-FFF2-40B4-BE49-F238E27FC236}">
                <a16:creationId xmlns:a16="http://schemas.microsoft.com/office/drawing/2014/main" id="{91AD7CF8-9559-28F9-5097-05BCC7AB9B3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84997" y="2213597"/>
            <a:ext cx="1524979" cy="19613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etween Heaven and Earth: A Guide to Chinese Medicine">
            <a:extLst>
              <a:ext uri="{FF2B5EF4-FFF2-40B4-BE49-F238E27FC236}">
                <a16:creationId xmlns:a16="http://schemas.microsoft.com/office/drawing/2014/main" id="{DB7210FA-02AE-262C-F609-378CCCF21B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23" r="12996" b="2"/>
          <a:stretch/>
        </p:blipFill>
        <p:spPr bwMode="auto">
          <a:xfrm>
            <a:off x="7500104" y="2213597"/>
            <a:ext cx="1402048" cy="196138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00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78F6E7-5EFF-B620-B222-5C0374E0F368}"/>
              </a:ext>
            </a:extLst>
          </p:cNvPr>
          <p:cNvSpPr>
            <a:spLocks noGrp="1"/>
          </p:cNvSpPr>
          <p:nvPr>
            <p:ph type="sldNum" sz="quarter" idx="12"/>
          </p:nvPr>
        </p:nvSpPr>
        <p:spPr>
          <a:xfrm>
            <a:off x="0" y="0"/>
            <a:ext cx="0" cy="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5FFF925B-5909-0C4C-8C2C-4CF950FAF9FB}" type="slidenum">
              <a:rPr lang="en-US" smtClean="0"/>
              <a:pPr/>
              <a:t>86</a:t>
            </a:fld>
            <a:endParaRPr lang="en-US"/>
          </a:p>
        </p:txBody>
      </p:sp>
      <p:pic>
        <p:nvPicPr>
          <p:cNvPr id="7" name="Picture 6" descr="A document with text on it&#10;&#10;Description automatically generated">
            <a:extLst>
              <a:ext uri="{FF2B5EF4-FFF2-40B4-BE49-F238E27FC236}">
                <a16:creationId xmlns:a16="http://schemas.microsoft.com/office/drawing/2014/main" id="{8094726F-7CD0-F3CB-54EC-E55E6A9FD85C}"/>
              </a:ext>
            </a:extLst>
          </p:cNvPr>
          <p:cNvPicPr>
            <a:picLocks noChangeAspect="1"/>
          </p:cNvPicPr>
          <p:nvPr/>
        </p:nvPicPr>
        <p:blipFill>
          <a:blip r:embed="rId2"/>
          <a:stretch>
            <a:fillRect/>
          </a:stretch>
        </p:blipFill>
        <p:spPr>
          <a:xfrm>
            <a:off x="234078" y="467464"/>
            <a:ext cx="2155271" cy="2235873"/>
          </a:xfrm>
          <a:prstGeom prst="rect">
            <a:avLst/>
          </a:prstGeom>
          <a:ln w="19050">
            <a:solidFill>
              <a:schemeClr val="tx2"/>
            </a:solidFill>
          </a:ln>
        </p:spPr>
      </p:pic>
      <p:pic>
        <p:nvPicPr>
          <p:cNvPr id="4" name="Picture 3" descr="A close-up of a document&#10;&#10;Description automatically generated">
            <a:extLst>
              <a:ext uri="{FF2B5EF4-FFF2-40B4-BE49-F238E27FC236}">
                <a16:creationId xmlns:a16="http://schemas.microsoft.com/office/drawing/2014/main" id="{27CA290D-0027-38B6-A5AE-2C6E4715B395}"/>
              </a:ext>
            </a:extLst>
          </p:cNvPr>
          <p:cNvPicPr>
            <a:picLocks noChangeAspect="1"/>
          </p:cNvPicPr>
          <p:nvPr/>
        </p:nvPicPr>
        <p:blipFill>
          <a:blip r:embed="rId3"/>
          <a:stretch>
            <a:fillRect/>
          </a:stretch>
        </p:blipFill>
        <p:spPr>
          <a:xfrm>
            <a:off x="2545289" y="1565146"/>
            <a:ext cx="2155271" cy="2276381"/>
          </a:xfrm>
          <a:prstGeom prst="rect">
            <a:avLst/>
          </a:prstGeom>
          <a:ln w="19050">
            <a:solidFill>
              <a:schemeClr val="tx2"/>
            </a:solidFill>
          </a:ln>
        </p:spPr>
      </p:pic>
      <p:sp>
        <p:nvSpPr>
          <p:cNvPr id="15" name="TextBox 14">
            <a:extLst>
              <a:ext uri="{FF2B5EF4-FFF2-40B4-BE49-F238E27FC236}">
                <a16:creationId xmlns:a16="http://schemas.microsoft.com/office/drawing/2014/main" id="{0617DDE1-A4A5-17EA-EFAD-CF0306E827CA}"/>
              </a:ext>
            </a:extLst>
          </p:cNvPr>
          <p:cNvSpPr txBox="1"/>
          <p:nvPr/>
        </p:nvSpPr>
        <p:spPr>
          <a:xfrm>
            <a:off x="626075" y="2939044"/>
            <a:ext cx="1225015" cy="261610"/>
          </a:xfrm>
          <a:prstGeom prst="rect">
            <a:avLst/>
          </a:prstGeom>
          <a:solidFill>
            <a:schemeClr val="accent2"/>
          </a:solidFill>
        </p:spPr>
        <p:txBody>
          <a:bodyPr wrap="none" rtlCol="0">
            <a:spAutoFit/>
          </a:bodyPr>
          <a:lstStyle/>
          <a:p>
            <a:r>
              <a:rPr lang="en-US" sz="1100" b="1" dirty="0">
                <a:solidFill>
                  <a:srgbClr val="504940"/>
                </a:solidFill>
                <a:latin typeface="Marcellus"/>
                <a:sym typeface="Marcellus"/>
              </a:rPr>
              <a:t>O</a:t>
            </a:r>
            <a:r>
              <a:rPr kumimoji="0" lang="en-US" sz="1100" b="1" i="0" u="none" strike="noStrike" kern="0" cap="none" spc="0" normalizeH="0" baseline="0" noProof="0" dirty="0" err="1">
                <a:ln>
                  <a:noFill/>
                </a:ln>
                <a:solidFill>
                  <a:srgbClr val="504940"/>
                </a:solidFill>
                <a:effectLst/>
                <a:uLnTx/>
                <a:uFillTx/>
                <a:latin typeface="Marcellus"/>
                <a:sym typeface="Marcellus"/>
              </a:rPr>
              <a:t>ncology</a:t>
            </a:r>
            <a:r>
              <a:rPr kumimoji="0" lang="en-US" sz="1100" b="1" i="0" u="none" strike="noStrike" kern="0" cap="none" spc="0" normalizeH="0" baseline="0" noProof="0" dirty="0">
                <a:ln>
                  <a:noFill/>
                </a:ln>
                <a:solidFill>
                  <a:srgbClr val="504940"/>
                </a:solidFill>
                <a:effectLst/>
                <a:uLnTx/>
                <a:uFillTx/>
                <a:latin typeface="Marcellus"/>
                <a:sym typeface="Marcellus"/>
              </a:rPr>
              <a:t> SMA </a:t>
            </a:r>
            <a:endParaRPr lang="en-US" sz="1100" dirty="0"/>
          </a:p>
        </p:txBody>
      </p:sp>
      <p:sp>
        <p:nvSpPr>
          <p:cNvPr id="16" name="TextBox 15">
            <a:extLst>
              <a:ext uri="{FF2B5EF4-FFF2-40B4-BE49-F238E27FC236}">
                <a16:creationId xmlns:a16="http://schemas.microsoft.com/office/drawing/2014/main" id="{14585D02-32AA-87F5-D726-A68EF88C0049}"/>
              </a:ext>
            </a:extLst>
          </p:cNvPr>
          <p:cNvSpPr txBox="1"/>
          <p:nvPr/>
        </p:nvSpPr>
        <p:spPr>
          <a:xfrm>
            <a:off x="3083570" y="3978764"/>
            <a:ext cx="731290" cy="246221"/>
          </a:xfrm>
          <a:prstGeom prst="rect">
            <a:avLst/>
          </a:prstGeom>
          <a:solidFill>
            <a:schemeClr val="accent2"/>
          </a:solidFill>
        </p:spPr>
        <p:txBody>
          <a:bodyPr wrap="none" rtlCol="0">
            <a:spAutoFit/>
          </a:bodyPr>
          <a:lstStyle/>
          <a:p>
            <a:r>
              <a:rPr lang="en-US" sz="1000" b="1" dirty="0">
                <a:solidFill>
                  <a:srgbClr val="504940"/>
                </a:solidFill>
                <a:latin typeface="Marcellus"/>
                <a:sym typeface="Marcellus"/>
              </a:rPr>
              <a:t>Qi Gong </a:t>
            </a:r>
            <a:endParaRPr lang="en-US" sz="1000" dirty="0"/>
          </a:p>
        </p:txBody>
      </p:sp>
      <p:sp>
        <p:nvSpPr>
          <p:cNvPr id="18" name="TextBox 17">
            <a:extLst>
              <a:ext uri="{FF2B5EF4-FFF2-40B4-BE49-F238E27FC236}">
                <a16:creationId xmlns:a16="http://schemas.microsoft.com/office/drawing/2014/main" id="{7636A676-852A-6B4F-8E37-EB853DEC59B4}"/>
              </a:ext>
            </a:extLst>
          </p:cNvPr>
          <p:cNvSpPr txBox="1"/>
          <p:nvPr/>
        </p:nvSpPr>
        <p:spPr>
          <a:xfrm>
            <a:off x="5264838" y="2949838"/>
            <a:ext cx="1244251" cy="261610"/>
          </a:xfrm>
          <a:prstGeom prst="rect">
            <a:avLst/>
          </a:prstGeom>
          <a:solidFill>
            <a:schemeClr val="accent2"/>
          </a:solidFill>
        </p:spPr>
        <p:txBody>
          <a:bodyPr wrap="none" rtlCol="0">
            <a:spAutoFit/>
          </a:bodyPr>
          <a:lstStyle/>
          <a:p>
            <a:r>
              <a:rPr lang="en-US" sz="1100" b="1" dirty="0">
                <a:solidFill>
                  <a:srgbClr val="504940"/>
                </a:solidFill>
                <a:latin typeface="Marcellus"/>
                <a:sym typeface="Marcellus"/>
              </a:rPr>
              <a:t>Culinary Medicine</a:t>
            </a:r>
            <a:endParaRPr lang="en-US" sz="1100" dirty="0"/>
          </a:p>
        </p:txBody>
      </p:sp>
      <p:pic>
        <p:nvPicPr>
          <p:cNvPr id="2" name="Picture 1" descr="A close-up of a document&#10;&#10;Description automatically generated">
            <a:extLst>
              <a:ext uri="{FF2B5EF4-FFF2-40B4-BE49-F238E27FC236}">
                <a16:creationId xmlns:a16="http://schemas.microsoft.com/office/drawing/2014/main" id="{C0F0D03D-B4B0-077A-2AE1-552A61B774E1}"/>
              </a:ext>
            </a:extLst>
          </p:cNvPr>
          <p:cNvPicPr>
            <a:picLocks noChangeAspect="1"/>
          </p:cNvPicPr>
          <p:nvPr/>
        </p:nvPicPr>
        <p:blipFill>
          <a:blip r:embed="rId4"/>
          <a:stretch>
            <a:fillRect/>
          </a:stretch>
        </p:blipFill>
        <p:spPr>
          <a:xfrm>
            <a:off x="4856500" y="467464"/>
            <a:ext cx="2060928" cy="2276381"/>
          </a:xfrm>
          <a:prstGeom prst="rect">
            <a:avLst/>
          </a:prstGeom>
          <a:ln w="19050">
            <a:solidFill>
              <a:schemeClr val="tx2"/>
            </a:solidFill>
          </a:ln>
        </p:spPr>
      </p:pic>
      <p:pic>
        <p:nvPicPr>
          <p:cNvPr id="9" name="Picture 8" descr="A screenshot of a medical document&#10;&#10;Description automatically generated">
            <a:extLst>
              <a:ext uri="{FF2B5EF4-FFF2-40B4-BE49-F238E27FC236}">
                <a16:creationId xmlns:a16="http://schemas.microsoft.com/office/drawing/2014/main" id="{3B1CD3A1-A6AD-C060-A330-718DE5946B9B}"/>
              </a:ext>
            </a:extLst>
          </p:cNvPr>
          <p:cNvPicPr>
            <a:picLocks noChangeAspect="1"/>
          </p:cNvPicPr>
          <p:nvPr/>
        </p:nvPicPr>
        <p:blipFill>
          <a:blip r:embed="rId5"/>
          <a:stretch>
            <a:fillRect/>
          </a:stretch>
        </p:blipFill>
        <p:spPr>
          <a:xfrm>
            <a:off x="7073367" y="1312230"/>
            <a:ext cx="1965943" cy="2519039"/>
          </a:xfrm>
          <a:prstGeom prst="rect">
            <a:avLst/>
          </a:prstGeom>
          <a:ln w="19050">
            <a:solidFill>
              <a:schemeClr val="tx2"/>
            </a:solidFill>
          </a:ln>
        </p:spPr>
      </p:pic>
      <p:sp>
        <p:nvSpPr>
          <p:cNvPr id="10" name="TextBox 9">
            <a:extLst>
              <a:ext uri="{FF2B5EF4-FFF2-40B4-BE49-F238E27FC236}">
                <a16:creationId xmlns:a16="http://schemas.microsoft.com/office/drawing/2014/main" id="{447CBDCD-DDAE-87D3-8749-BCF16BB91BE7}"/>
              </a:ext>
            </a:extLst>
          </p:cNvPr>
          <p:cNvSpPr txBox="1"/>
          <p:nvPr/>
        </p:nvSpPr>
        <p:spPr>
          <a:xfrm>
            <a:off x="7516382" y="4094180"/>
            <a:ext cx="1205779" cy="261610"/>
          </a:xfrm>
          <a:prstGeom prst="rect">
            <a:avLst/>
          </a:prstGeom>
          <a:solidFill>
            <a:schemeClr val="accent2"/>
          </a:solidFill>
        </p:spPr>
        <p:txBody>
          <a:bodyPr wrap="none" rtlCol="0">
            <a:spAutoFit/>
          </a:bodyPr>
          <a:lstStyle/>
          <a:p>
            <a:r>
              <a:rPr lang="en-US" sz="1100" b="1" dirty="0">
                <a:solidFill>
                  <a:srgbClr val="504940"/>
                </a:solidFill>
                <a:latin typeface="Marcellus"/>
                <a:sym typeface="Marcellus"/>
              </a:rPr>
              <a:t>Cultural Practices</a:t>
            </a:r>
            <a:endParaRPr lang="en-US" sz="1100" dirty="0"/>
          </a:p>
        </p:txBody>
      </p:sp>
    </p:spTree>
    <p:extLst>
      <p:ext uri="{BB962C8B-B14F-4D97-AF65-F5344CB8AC3E}">
        <p14:creationId xmlns:p14="http://schemas.microsoft.com/office/powerpoint/2010/main" val="1492202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3"/>
                </a:solidFill>
              </a:rPr>
              <a:t>Eastland Press</a:t>
            </a:r>
          </a:p>
        </p:txBody>
      </p:sp>
      <p:sp>
        <p:nvSpPr>
          <p:cNvPr id="1026" name="AutoShape 2" descr="Chinese Herbal Medicine: Materia Medica (Portable 3rd Edition)"/>
          <p:cNvSpPr>
            <a:spLocks noChangeAspect="1" noChangeArrowheads="1"/>
          </p:cNvSpPr>
          <p:nvPr/>
        </p:nvSpPr>
        <p:spPr bwMode="auto">
          <a:xfrm>
            <a:off x="1259681" y="-806053"/>
            <a:ext cx="1357313" cy="1685926"/>
          </a:xfrm>
          <a:prstGeom prst="rect">
            <a:avLst/>
          </a:prstGeom>
          <a:noFill/>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endParaRPr lang="en-US" sz="2400" b="1" kern="1200">
              <a:latin typeface="Arial" charset="0"/>
              <a:ea typeface="MS PGothic" pitchFamily="34" charset="-128"/>
              <a:cs typeface="+mn-cs"/>
            </a:endParaRPr>
          </a:p>
        </p:txBody>
      </p:sp>
      <p:pic>
        <p:nvPicPr>
          <p:cNvPr id="1027" name="Picture 3"/>
          <p:cNvPicPr>
            <a:picLocks noGrp="1" noChangeAspect="1" noChangeArrowheads="1"/>
          </p:cNvPicPr>
          <p:nvPr>
            <p:ph sz="half" idx="1"/>
          </p:nvPr>
        </p:nvPicPr>
        <p:blipFill>
          <a:blip r:embed="rId2"/>
          <a:srcRect/>
          <a:stretch>
            <a:fillRect/>
          </a:stretch>
        </p:blipFill>
        <p:spPr bwMode="auto">
          <a:xfrm>
            <a:off x="1885951" y="1200150"/>
            <a:ext cx="2290164" cy="3104599"/>
          </a:xfrm>
          <a:prstGeom prst="rect">
            <a:avLst/>
          </a:prstGeom>
          <a:noFill/>
          <a:ln w="9525">
            <a:noFill/>
            <a:miter lim="800000"/>
            <a:headEnd/>
            <a:tailEnd/>
          </a:ln>
          <a:effectLst/>
        </p:spPr>
      </p:pic>
      <p:pic>
        <p:nvPicPr>
          <p:cNvPr id="1028" name="Picture 4"/>
          <p:cNvPicPr>
            <a:picLocks noGrp="1" noChangeAspect="1" noChangeArrowheads="1"/>
          </p:cNvPicPr>
          <p:nvPr>
            <p:ph sz="half" idx="2"/>
          </p:nvPr>
        </p:nvPicPr>
        <p:blipFill>
          <a:blip r:embed="rId3"/>
          <a:srcRect/>
          <a:stretch>
            <a:fillRect/>
          </a:stretch>
        </p:blipFill>
        <p:spPr bwMode="auto">
          <a:xfrm>
            <a:off x="4972050" y="1200150"/>
            <a:ext cx="2359813" cy="3108960"/>
          </a:xfrm>
          <a:prstGeom prst="rect">
            <a:avLst/>
          </a:prstGeom>
          <a:noFill/>
          <a:ln w="9525">
            <a:noFill/>
            <a:miter lim="800000"/>
            <a:headEnd/>
            <a:tailEnd/>
          </a:ln>
          <a:effectLst/>
        </p:spPr>
      </p:pic>
      <p:sp>
        <p:nvSpPr>
          <p:cNvPr id="10" name="Rectangle 5"/>
          <p:cNvSpPr>
            <a:spLocks noChangeArrowheads="1"/>
          </p:cNvSpPr>
          <p:nvPr/>
        </p:nvSpPr>
        <p:spPr bwMode="auto">
          <a:xfrm>
            <a:off x="1714500" y="4572000"/>
            <a:ext cx="3429000" cy="20774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https://www.eastlandpress.com/</a:t>
            </a:r>
          </a:p>
        </p:txBody>
      </p:sp>
    </p:spTree>
    <p:extLst>
      <p:ext uri="{BB962C8B-B14F-4D97-AF65-F5344CB8AC3E}">
        <p14:creationId xmlns:p14="http://schemas.microsoft.com/office/powerpoint/2010/main" val="2622486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CMHP Cover"/>
          <p:cNvPicPr>
            <a:picLocks noChangeAspect="1" noChangeArrowheads="1"/>
          </p:cNvPicPr>
          <p:nvPr/>
        </p:nvPicPr>
        <p:blipFill>
          <a:blip r:embed="rId2"/>
          <a:srcRect/>
          <a:stretch>
            <a:fillRect/>
          </a:stretch>
        </p:blipFill>
        <p:spPr bwMode="auto">
          <a:xfrm>
            <a:off x="1963341" y="1257300"/>
            <a:ext cx="2151459" cy="3028950"/>
          </a:xfrm>
          <a:prstGeom prst="rect">
            <a:avLst/>
          </a:prstGeom>
          <a:noFill/>
          <a:ln w="25400">
            <a:solidFill>
              <a:schemeClr val="bg1"/>
            </a:solidFill>
            <a:miter lim="800000"/>
            <a:headEnd/>
            <a:tailEnd/>
          </a:ln>
        </p:spPr>
      </p:pic>
      <p:sp>
        <p:nvSpPr>
          <p:cNvPr id="289795" name="Rectangle 3"/>
          <p:cNvSpPr>
            <a:spLocks noGrp="1" noChangeArrowheads="1"/>
          </p:cNvSpPr>
          <p:nvPr>
            <p:ph type="title"/>
          </p:nvPr>
        </p:nvSpPr>
        <p:spPr/>
        <p:txBody>
          <a:bodyPr/>
          <a:lstStyle/>
          <a:p>
            <a:r>
              <a:rPr lang="en-US"/>
              <a:t>Art of Medicine Press</a:t>
            </a:r>
          </a:p>
        </p:txBody>
      </p:sp>
      <p:pic>
        <p:nvPicPr>
          <p:cNvPr id="289796" name="Picture 3" descr="CHFA COVER"/>
          <p:cNvPicPr>
            <a:picLocks noChangeAspect="1" noChangeArrowheads="1"/>
          </p:cNvPicPr>
          <p:nvPr/>
        </p:nvPicPr>
        <p:blipFill>
          <a:blip r:embed="rId3"/>
          <a:srcRect/>
          <a:stretch>
            <a:fillRect/>
          </a:stretch>
        </p:blipFill>
        <p:spPr bwMode="auto">
          <a:xfrm>
            <a:off x="4914900" y="1257300"/>
            <a:ext cx="2228850" cy="3028950"/>
          </a:xfrm>
          <a:prstGeom prst="rect">
            <a:avLst/>
          </a:prstGeom>
          <a:noFill/>
          <a:ln w="25400">
            <a:solidFill>
              <a:schemeClr val="bg1"/>
            </a:solidFill>
            <a:miter lim="800000"/>
            <a:headEnd/>
            <a:tailEnd/>
          </a:ln>
        </p:spPr>
      </p:pic>
      <p:sp>
        <p:nvSpPr>
          <p:cNvPr id="289797" name="Rectangle 5"/>
          <p:cNvSpPr>
            <a:spLocks noChangeArrowheads="1"/>
          </p:cNvSpPr>
          <p:nvPr/>
        </p:nvSpPr>
        <p:spPr bwMode="auto">
          <a:xfrm>
            <a:off x="1714500" y="4572000"/>
            <a:ext cx="3429000" cy="20774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https://www.aompress.com</a:t>
            </a:r>
          </a:p>
        </p:txBody>
      </p:sp>
    </p:spTree>
    <p:extLst>
      <p:ext uri="{BB962C8B-B14F-4D97-AF65-F5344CB8AC3E}">
        <p14:creationId xmlns:p14="http://schemas.microsoft.com/office/powerpoint/2010/main" val="38295535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B22D-CFCE-0930-BF20-691CCE02854E}"/>
              </a:ext>
            </a:extLst>
          </p:cNvPr>
          <p:cNvSpPr>
            <a:spLocks noGrp="1"/>
          </p:cNvSpPr>
          <p:nvPr>
            <p:ph type="title"/>
          </p:nvPr>
        </p:nvSpPr>
        <p:spPr/>
        <p:txBody>
          <a:bodyPr/>
          <a:lstStyle/>
          <a:p>
            <a:r>
              <a:rPr lang="en-US" dirty="0">
                <a:solidFill>
                  <a:schemeClr val="bg2"/>
                </a:solidFill>
              </a:rPr>
              <a:t>Apps</a:t>
            </a:r>
            <a:br>
              <a:rPr lang="en-US" dirty="0"/>
            </a:br>
            <a:endParaRPr lang="en-US" dirty="0"/>
          </a:p>
        </p:txBody>
      </p:sp>
      <p:pic>
        <p:nvPicPr>
          <p:cNvPr id="6" name="Content Placeholder 5" descr="Screens screenshot of a phone&#10;&#10;Description automatically generated">
            <a:extLst>
              <a:ext uri="{FF2B5EF4-FFF2-40B4-BE49-F238E27FC236}">
                <a16:creationId xmlns:a16="http://schemas.microsoft.com/office/drawing/2014/main" id="{5DE5E248-359F-B476-F367-7D91E226544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1486867"/>
            <a:ext cx="3886200" cy="3028208"/>
          </a:xfrm>
        </p:spPr>
      </p:pic>
      <p:pic>
        <p:nvPicPr>
          <p:cNvPr id="8" name="Content Placeholder 7" descr="Screens screenshot of a medical characters app&#10;&#10;Description automatically generated">
            <a:extLst>
              <a:ext uri="{FF2B5EF4-FFF2-40B4-BE49-F238E27FC236}">
                <a16:creationId xmlns:a16="http://schemas.microsoft.com/office/drawing/2014/main" id="{386201BA-164B-58C4-6D4D-6E79AEADF33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465638"/>
            <a:ext cx="3886200" cy="3070665"/>
          </a:xfrm>
        </p:spPr>
      </p:pic>
    </p:spTree>
    <p:extLst>
      <p:ext uri="{BB962C8B-B14F-4D97-AF65-F5344CB8AC3E}">
        <p14:creationId xmlns:p14="http://schemas.microsoft.com/office/powerpoint/2010/main" val="128879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696223-8760-8CE8-0894-B511645766CD}"/>
              </a:ext>
            </a:extLst>
          </p:cNvPr>
          <p:cNvSpPr>
            <a:spLocks noGrp="1"/>
          </p:cNvSpPr>
          <p:nvPr>
            <p:ph type="title"/>
          </p:nvPr>
        </p:nvSpPr>
        <p:spPr>
          <a:xfrm>
            <a:off x="429370" y="178905"/>
            <a:ext cx="8263890" cy="1075811"/>
          </a:xfrm>
        </p:spPr>
        <p:txBody>
          <a:bodyPr spcFirstLastPara="1" vert="horz" wrap="square" lIns="68580" tIns="34290" rIns="68580" bIns="34290" rtlCol="0" anchor="b" anchorCtr="0">
            <a:normAutofit/>
          </a:bodyPr>
          <a:lstStyle/>
          <a:p>
            <a:r>
              <a:rPr lang="en-US" sz="3600" dirty="0">
                <a:solidFill>
                  <a:schemeClr val="bg2"/>
                </a:solidFill>
              </a:rPr>
              <a:t>Food Energetics</a:t>
            </a:r>
          </a:p>
        </p:txBody>
      </p:sp>
      <p:sp>
        <p:nvSpPr>
          <p:cNvPr id="8" name="Content Placeholder 7">
            <a:extLst>
              <a:ext uri="{FF2B5EF4-FFF2-40B4-BE49-F238E27FC236}">
                <a16:creationId xmlns:a16="http://schemas.microsoft.com/office/drawing/2014/main" id="{57C8A905-4CBE-AA19-353F-DB0C0D23E737}"/>
              </a:ext>
            </a:extLst>
          </p:cNvPr>
          <p:cNvSpPr>
            <a:spLocks noGrp="1"/>
          </p:cNvSpPr>
          <p:nvPr>
            <p:ph sz="half" idx="1"/>
          </p:nvPr>
        </p:nvSpPr>
        <p:spPr>
          <a:xfrm>
            <a:off x="429370" y="1553487"/>
            <a:ext cx="5035164" cy="3089379"/>
          </a:xfrm>
        </p:spPr>
        <p:txBody>
          <a:bodyPr spcFirstLastPara="1" vert="horz" wrap="square" lIns="68580" tIns="34290" rIns="68580" bIns="34290" rtlCol="0" anchor="t" anchorCtr="0">
            <a:normAutofit/>
          </a:bodyPr>
          <a:lstStyle/>
          <a:p>
            <a:r>
              <a:rPr lang="en-US" dirty="0">
                <a:latin typeface="Oswald" pitchFamily="2" charset="77"/>
              </a:rPr>
              <a:t>Western Dietetics :46 calories, 0.9g protein, 11g carbohydrate, 0.6g fiber, 9g sugar, 0.2g fat, 170mg potassium, 20% DV vitamin A, etc. </a:t>
            </a:r>
            <a:br>
              <a:rPr lang="en-US" dirty="0">
                <a:latin typeface="Oswald" pitchFamily="2" charset="77"/>
              </a:rPr>
            </a:br>
            <a:br>
              <a:rPr lang="en-US" dirty="0">
                <a:latin typeface="Oswald" pitchFamily="2" charset="77"/>
              </a:rPr>
            </a:br>
            <a:endParaRPr lang="en-US" dirty="0">
              <a:latin typeface="Oswald" pitchFamily="2" charset="77"/>
            </a:endParaRPr>
          </a:p>
          <a:p>
            <a:r>
              <a:rPr lang="en-US" dirty="0">
                <a:latin typeface="Oswald" pitchFamily="2" charset="77"/>
              </a:rPr>
              <a:t>TCM nutrition: cold, a summer or late summer fruit, sweet, heart/stomach/bladder meridian, down-bearing in nature. </a:t>
            </a:r>
          </a:p>
        </p:txBody>
      </p:sp>
      <p:pic>
        <p:nvPicPr>
          <p:cNvPr id="1026" name="Picture 2" descr="Watermelon Cubes | spotlight on watermelon">
            <a:extLst>
              <a:ext uri="{FF2B5EF4-FFF2-40B4-BE49-F238E27FC236}">
                <a16:creationId xmlns:a16="http://schemas.microsoft.com/office/drawing/2014/main" id="{44CB41E5-686A-D358-2378-0FAB435CCEB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626" r="25353" b="-1"/>
          <a:stretch/>
        </p:blipFill>
        <p:spPr bwMode="auto">
          <a:xfrm>
            <a:off x="5756744" y="1570482"/>
            <a:ext cx="2955798" cy="30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422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References</a:t>
            </a:r>
            <a:endParaRPr dirty="0"/>
          </a:p>
        </p:txBody>
      </p:sp>
      <p:sp>
        <p:nvSpPr>
          <p:cNvPr id="326" name="Google Shape;326;p45"/>
          <p:cNvSpPr txBox="1">
            <a:spLocks noGrp="1"/>
          </p:cNvSpPr>
          <p:nvPr>
            <p:ph type="subTitle" idx="1"/>
          </p:nvPr>
        </p:nvSpPr>
        <p:spPr>
          <a:xfrm>
            <a:off x="720000" y="1419075"/>
            <a:ext cx="3422400" cy="2898483"/>
          </a:xfrm>
          <a:prstGeom prst="rect">
            <a:avLst/>
          </a:prstGeom>
        </p:spPr>
        <p:txBody>
          <a:bodyPr spcFirstLastPara="1" wrap="square" lIns="91425" tIns="91425" rIns="91425" bIns="91425" anchor="t" anchorCtr="0">
            <a:noAutofit/>
          </a:bodyPr>
          <a:lstStyle/>
          <a:p>
            <a:pPr indent="-330200">
              <a:buSzPts val="1600"/>
            </a:pPr>
            <a:r>
              <a:rPr lang="en-US" sz="1000" dirty="0">
                <a:latin typeface="Oswald" pitchFamily="2" charset="77"/>
              </a:rPr>
              <a:t>Hou YN, </a:t>
            </a:r>
            <a:r>
              <a:rPr lang="en-US" sz="1000" dirty="0" err="1">
                <a:latin typeface="Oswald" pitchFamily="2" charset="77"/>
              </a:rPr>
              <a:t>Chimonas</a:t>
            </a:r>
            <a:r>
              <a:rPr lang="en-US" sz="1000" dirty="0">
                <a:latin typeface="Oswald" pitchFamily="2" charset="77"/>
              </a:rPr>
              <a:t> S, </a:t>
            </a:r>
            <a:r>
              <a:rPr lang="en-US" sz="1000" dirty="0" err="1">
                <a:latin typeface="Oswald" pitchFamily="2" charset="77"/>
              </a:rPr>
              <a:t>Gubili</a:t>
            </a:r>
            <a:r>
              <a:rPr lang="en-US" sz="1000" dirty="0">
                <a:latin typeface="Oswald" pitchFamily="2" charset="77"/>
              </a:rPr>
              <a:t> J, Deng G, Mao JJ. Integrating herbal medicine into oncology care delivery: development, implementation, and evaluation of a novel program. Support Care Cancer. 2023 Jan 21;31(2):128. </a:t>
            </a:r>
            <a:r>
              <a:rPr lang="en-US" sz="1000" dirty="0" err="1">
                <a:latin typeface="Oswald" pitchFamily="2" charset="77"/>
              </a:rPr>
              <a:t>doi</a:t>
            </a:r>
            <a:r>
              <a:rPr lang="en-US" sz="1000" dirty="0">
                <a:latin typeface="Oswald" pitchFamily="2" charset="77"/>
              </a:rPr>
              <a:t>: 10.1007/s00520-023-07577-x. PMID: 36680628; PMCID: PMC9860233.</a:t>
            </a:r>
            <a:r>
              <a:rPr lang="en" sz="1000" dirty="0">
                <a:latin typeface="Oswald" pitchFamily="2" charset="77"/>
              </a:rPr>
              <a:t> </a:t>
            </a:r>
          </a:p>
          <a:p>
            <a:pPr indent="-330200">
              <a:buSzPts val="1600"/>
            </a:pPr>
            <a:endParaRPr lang="en" sz="1000" dirty="0">
              <a:latin typeface="Oswald" pitchFamily="2" charset="77"/>
            </a:endParaRPr>
          </a:p>
          <a:p>
            <a:pPr marL="457200" lvl="0" indent="-330200" algn="l" rtl="0">
              <a:spcBef>
                <a:spcPts val="0"/>
              </a:spcBef>
              <a:spcAft>
                <a:spcPts val="0"/>
              </a:spcAft>
              <a:buSzPts val="1600"/>
              <a:buChar char="●"/>
            </a:pPr>
            <a:r>
              <a:rPr lang="en-US" sz="1000" dirty="0">
                <a:latin typeface="Oswald" pitchFamily="2" charset="77"/>
              </a:rPr>
              <a:t>Frenkel M, Morse MB, Narayanan S. Addressing Patient Requests to Add Dietary Supplements to Their Cancer Care—A Suggested Approach. Nutrients. 2023; 15(24):5029. </a:t>
            </a:r>
            <a:r>
              <a:rPr lang="en-US" sz="1000" dirty="0">
                <a:latin typeface="Oswald" pitchFamily="2" charset="77"/>
                <a:hlinkClick r:id="rId3"/>
              </a:rPr>
              <a:t>https://doi.org/10.3390/nu15245029</a:t>
            </a:r>
            <a:endParaRPr lang="en-US" sz="1000" dirty="0">
              <a:latin typeface="Oswald" pitchFamily="2" charset="77"/>
            </a:endParaRPr>
          </a:p>
          <a:p>
            <a:pPr marL="457200" lvl="0" indent="-330200" algn="l" rtl="0">
              <a:spcBef>
                <a:spcPts val="0"/>
              </a:spcBef>
              <a:spcAft>
                <a:spcPts val="0"/>
              </a:spcAft>
              <a:buSzPts val="1600"/>
              <a:buChar char="●"/>
            </a:pPr>
            <a:endParaRPr lang="en-US" sz="1000" dirty="0">
              <a:latin typeface="Oswald" pitchFamily="2" charset="77"/>
            </a:endParaRPr>
          </a:p>
          <a:p>
            <a:pPr marL="457200" lvl="0" indent="-330200" algn="l" rtl="0">
              <a:spcBef>
                <a:spcPts val="0"/>
              </a:spcBef>
              <a:spcAft>
                <a:spcPts val="0"/>
              </a:spcAft>
              <a:buSzPts val="1600"/>
              <a:buChar char="●"/>
            </a:pPr>
            <a:r>
              <a:rPr lang="en-US" sz="1000" dirty="0">
                <a:latin typeface="Oswald" pitchFamily="2" charset="77"/>
              </a:rPr>
              <a:t>From Antiquity to Modernity: Huang Qin Tang at Yale Medical School (</a:t>
            </a:r>
            <a:r>
              <a:rPr lang="en-US" sz="1000" dirty="0" err="1">
                <a:latin typeface="Oswald" pitchFamily="2" charset="77"/>
              </a:rPr>
              <a:t>Changzhen</a:t>
            </a:r>
            <a:r>
              <a:rPr lang="en-US" sz="1000" dirty="0">
                <a:latin typeface="Oswald" pitchFamily="2" charset="77"/>
              </a:rPr>
              <a:t> Gong, PhD) </a:t>
            </a:r>
            <a:r>
              <a:rPr lang="en-US" sz="1000" dirty="0">
                <a:latin typeface="Oswald" pitchFamily="2" charset="77"/>
                <a:hlinkClick r:id="rId4"/>
              </a:rPr>
              <a:t>https://acupuncturetoday.com/article/33157-from-antiquity-to-modernity-huang-qin-tang-at-yale-medical-school-part-2</a:t>
            </a:r>
            <a:endParaRPr lang="en-US" sz="1000" dirty="0">
              <a:latin typeface="Oswald" pitchFamily="2" charset="77"/>
            </a:endParaRPr>
          </a:p>
          <a:p>
            <a:pPr indent="-330200">
              <a:buSzPts val="1600"/>
            </a:pPr>
            <a:r>
              <a:rPr lang="en-US" sz="1000" dirty="0">
                <a:latin typeface="Oswald" pitchFamily="2" charset="77"/>
              </a:rPr>
              <a:t>Loy MH (2024) From plate to planet: culturally responsive culinary practices for health system innovation. Front. </a:t>
            </a:r>
            <a:r>
              <a:rPr lang="en-US" sz="1000" dirty="0" err="1">
                <a:latin typeface="Oswald" pitchFamily="2" charset="77"/>
              </a:rPr>
              <a:t>Nutr</a:t>
            </a:r>
            <a:r>
              <a:rPr lang="en-US" sz="1000" dirty="0">
                <a:latin typeface="Oswald" pitchFamily="2" charset="77"/>
              </a:rPr>
              <a:t>. 11:1476503. </a:t>
            </a:r>
            <a:r>
              <a:rPr lang="en-US" sz="1000" dirty="0" err="1">
                <a:latin typeface="Oswald" pitchFamily="2" charset="77"/>
              </a:rPr>
              <a:t>doi</a:t>
            </a:r>
            <a:r>
              <a:rPr lang="en-US" sz="1000" dirty="0">
                <a:latin typeface="Oswald" pitchFamily="2" charset="77"/>
              </a:rPr>
              <a:t>: 10.3389/fnut.2024.1476503</a:t>
            </a:r>
          </a:p>
          <a:p>
            <a:pPr marL="127000" indent="0">
              <a:buSzPts val="1600"/>
              <a:buNone/>
            </a:pPr>
            <a:endParaRPr lang="en-US" sz="1000" dirty="0">
              <a:latin typeface="Oswald" pitchFamily="2" charset="77"/>
            </a:endParaRPr>
          </a:p>
          <a:p>
            <a:pPr marL="457200" lvl="0" indent="-330200" algn="l" rtl="0">
              <a:spcBef>
                <a:spcPts val="0"/>
              </a:spcBef>
              <a:spcAft>
                <a:spcPts val="0"/>
              </a:spcAft>
              <a:buSzPts val="1600"/>
              <a:buChar char="●"/>
            </a:pPr>
            <a:endParaRPr lang="en" dirty="0">
              <a:latin typeface="Oswald" pitchFamily="2" charset="77"/>
            </a:endParaRPr>
          </a:p>
        </p:txBody>
      </p:sp>
      <p:pic>
        <p:nvPicPr>
          <p:cNvPr id="1026" name="Picture 2" descr="Image result for huang qin tang">
            <a:extLst>
              <a:ext uri="{FF2B5EF4-FFF2-40B4-BE49-F238E27FC236}">
                <a16:creationId xmlns:a16="http://schemas.microsoft.com/office/drawing/2014/main" id="{BF5F55C4-1EC0-3163-281A-797F5D816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411" y="1195830"/>
            <a:ext cx="4288459" cy="2751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6"/>
          <p:cNvSpPr txBox="1">
            <a:spLocks noGrp="1"/>
          </p:cNvSpPr>
          <p:nvPr>
            <p:ph type="title"/>
          </p:nvPr>
        </p:nvSpPr>
        <p:spPr>
          <a:xfrm>
            <a:off x="768096" y="438912"/>
            <a:ext cx="7290054" cy="1124712"/>
          </a:xfrm>
          <a:prstGeom prst="rect">
            <a:avLst/>
          </a:prstGeom>
          <a:noFill/>
          <a:ln>
            <a:noFill/>
          </a:ln>
        </p:spPr>
        <p:txBody>
          <a:bodyPr spcFirstLastPara="1" wrap="square" lIns="68569" tIns="34275" rIns="68569" bIns="34275" anchor="ctr" anchorCtr="0">
            <a:normAutofit/>
          </a:bodyPr>
          <a:lstStyle/>
          <a:p>
            <a:pPr>
              <a:lnSpc>
                <a:spcPct val="80000"/>
              </a:lnSpc>
              <a:buClr>
                <a:srgbClr val="0C0C0C"/>
              </a:buClr>
              <a:buSzPts val="5000"/>
            </a:pPr>
            <a:r>
              <a:rPr lang="en-US" dirty="0">
                <a:solidFill>
                  <a:schemeClr val="bg2"/>
                </a:solidFill>
              </a:rPr>
              <a:t>RESOURCES</a:t>
            </a:r>
            <a:r>
              <a:rPr lang="en-US" dirty="0"/>
              <a:t> </a:t>
            </a:r>
            <a:r>
              <a:rPr lang="en-US" dirty="0">
                <a:solidFill>
                  <a:schemeClr val="bg2"/>
                </a:solidFill>
              </a:rPr>
              <a:t>ON HERBS AND SUPPLEMENTS</a:t>
            </a:r>
            <a:endParaRPr dirty="0">
              <a:solidFill>
                <a:schemeClr val="bg2"/>
              </a:solidFill>
            </a:endParaRPr>
          </a:p>
        </p:txBody>
      </p:sp>
      <p:sp>
        <p:nvSpPr>
          <p:cNvPr id="650" name="Google Shape;650;p66"/>
          <p:cNvSpPr txBox="1">
            <a:spLocks noGrp="1"/>
          </p:cNvSpPr>
          <p:nvPr>
            <p:ph type="body" idx="1"/>
          </p:nvPr>
        </p:nvSpPr>
        <p:spPr>
          <a:xfrm>
            <a:off x="768095" y="1714500"/>
            <a:ext cx="3566160" cy="3017520"/>
          </a:xfrm>
          <a:prstGeom prst="rect">
            <a:avLst/>
          </a:prstGeom>
          <a:noFill/>
          <a:ln>
            <a:noFill/>
          </a:ln>
        </p:spPr>
        <p:txBody>
          <a:bodyPr spcFirstLastPara="1" wrap="square" lIns="34275" tIns="34275" rIns="34275" bIns="34275" anchor="t" anchorCtr="0">
            <a:normAutofit fontScale="92500" lnSpcReduction="10000"/>
          </a:bodyPr>
          <a:lstStyle/>
          <a:p>
            <a:pPr marL="0" indent="0">
              <a:lnSpc>
                <a:spcPct val="70000"/>
              </a:lnSpc>
              <a:buSzPts val="2200"/>
              <a:buNone/>
            </a:pPr>
            <a:r>
              <a:rPr lang="en-US" sz="1400" dirty="0">
                <a:latin typeface="Oswald" pitchFamily="2" charset="77"/>
              </a:rPr>
              <a:t>Office of Dietary Supplements (ODS) at the NIH</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Published, international, scientific literature on vitamins, minerals, botanicals</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Over 676,000 unique scientific citations abstracts</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Three databases (Peer Reviewed Citations, IBIDS, and Consumer) </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Full International Bibliographic Information on Dietary Supplements (IBIDS)</a:t>
            </a: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hlinkClick r:id="rId3"/>
              </a:rPr>
              <a:t>https://ods.od.nih.gov</a:t>
            </a:r>
            <a:endParaRPr lang="en-US" sz="1400" dirty="0">
              <a:latin typeface="Oswald" pitchFamily="2" charset="77"/>
            </a:endParaRPr>
          </a:p>
          <a:p>
            <a:pPr marL="0" indent="0">
              <a:lnSpc>
                <a:spcPct val="70000"/>
              </a:lnSpc>
              <a:spcBef>
                <a:spcPts val="1050"/>
              </a:spcBef>
              <a:buSzPts val="2200"/>
              <a:buNone/>
            </a:pPr>
            <a:r>
              <a:rPr lang="en-US" sz="1400" dirty="0">
                <a:latin typeface="Oswald" pitchFamily="2" charset="77"/>
              </a:rPr>
              <a:t>US Pharmacopeia </a:t>
            </a:r>
            <a:r>
              <a:rPr lang="en-US" sz="1400" dirty="0" err="1">
                <a:latin typeface="Oswald" pitchFamily="2" charset="77"/>
              </a:rPr>
              <a:t>Convetion</a:t>
            </a:r>
            <a:endParaRPr lang="en-US" sz="1400" dirty="0">
              <a:latin typeface="Oswald" pitchFamily="2" charset="77"/>
            </a:endParaRPr>
          </a:p>
          <a:p>
            <a:pPr marL="0" indent="0">
              <a:lnSpc>
                <a:spcPct val="70000"/>
              </a:lnSpc>
              <a:spcBef>
                <a:spcPts val="1050"/>
              </a:spcBef>
              <a:buSzPts val="2200"/>
              <a:buNone/>
            </a:pPr>
            <a:r>
              <a:rPr lang="en-US" sz="1400" dirty="0">
                <a:latin typeface="Oswald" pitchFamily="2" charset="77"/>
                <a:hlinkClick r:id="rId4"/>
              </a:rPr>
              <a:t>http://www.usp.org</a:t>
            </a:r>
            <a:endParaRPr lang="en-US" sz="1400" dirty="0">
              <a:latin typeface="Oswald" pitchFamily="2" charset="77"/>
            </a:endParaRPr>
          </a:p>
          <a:p>
            <a:pPr marL="0" indent="0">
              <a:lnSpc>
                <a:spcPct val="70000"/>
              </a:lnSpc>
              <a:spcBef>
                <a:spcPts val="1050"/>
              </a:spcBef>
              <a:buSzPts val="2200"/>
              <a:buNone/>
            </a:pPr>
            <a:r>
              <a:rPr lang="en-US" sz="1400" dirty="0">
                <a:latin typeface="Oswald" pitchFamily="2" charset="77"/>
              </a:rPr>
              <a:t>PubMed</a:t>
            </a:r>
          </a:p>
          <a:p>
            <a:pPr marL="0" indent="0">
              <a:lnSpc>
                <a:spcPct val="70000"/>
              </a:lnSpc>
              <a:spcBef>
                <a:spcPts val="1050"/>
              </a:spcBef>
              <a:buSzPts val="2200"/>
              <a:buNone/>
            </a:pPr>
            <a:r>
              <a:rPr lang="en-US" sz="1400" dirty="0">
                <a:latin typeface="Oswald" pitchFamily="2" charset="77"/>
                <a:hlinkClick r:id="rId5"/>
              </a:rPr>
              <a:t>http://www.ncbi.nlm.nih.gov/pubmed</a:t>
            </a:r>
            <a:endParaRPr lang="en-US" sz="1400" dirty="0">
              <a:latin typeface="Oswald" pitchFamily="2" charset="77"/>
            </a:endParaRPr>
          </a:p>
          <a:p>
            <a:pPr marL="0" indent="0">
              <a:lnSpc>
                <a:spcPct val="70000"/>
              </a:lnSpc>
              <a:spcBef>
                <a:spcPts val="1050"/>
              </a:spcBef>
              <a:buSzPts val="2200"/>
              <a:buNone/>
            </a:pPr>
            <a:endParaRPr sz="1400" dirty="0">
              <a:latin typeface="Oswald" pitchFamily="2" charset="77"/>
            </a:endParaRPr>
          </a:p>
          <a:p>
            <a:pPr marL="68580" indent="0">
              <a:lnSpc>
                <a:spcPct val="70000"/>
              </a:lnSpc>
              <a:spcBef>
                <a:spcPts val="1050"/>
              </a:spcBef>
              <a:buSzPts val="2200"/>
              <a:buNone/>
            </a:pPr>
            <a:endParaRPr sz="1650" dirty="0"/>
          </a:p>
          <a:p>
            <a:pPr marL="68580" indent="-26669">
              <a:lnSpc>
                <a:spcPct val="70000"/>
              </a:lnSpc>
              <a:spcBef>
                <a:spcPts val="1050"/>
              </a:spcBef>
              <a:buSzPts val="880"/>
              <a:buNone/>
            </a:pPr>
            <a:endParaRPr sz="660" dirty="0"/>
          </a:p>
        </p:txBody>
      </p:sp>
      <p:sp>
        <p:nvSpPr>
          <p:cNvPr id="651" name="Google Shape;651;p66"/>
          <p:cNvSpPr txBox="1">
            <a:spLocks noGrp="1"/>
          </p:cNvSpPr>
          <p:nvPr>
            <p:ph type="body" idx="2"/>
          </p:nvPr>
        </p:nvSpPr>
        <p:spPr>
          <a:xfrm>
            <a:off x="4491990" y="1714500"/>
            <a:ext cx="3566160" cy="3017520"/>
          </a:xfrm>
          <a:prstGeom prst="rect">
            <a:avLst/>
          </a:prstGeom>
          <a:noFill/>
          <a:ln>
            <a:noFill/>
          </a:ln>
        </p:spPr>
        <p:txBody>
          <a:bodyPr spcFirstLastPara="1" wrap="square" lIns="34275" tIns="34275" rIns="34275" bIns="34275" anchor="t" anchorCtr="0">
            <a:normAutofit/>
          </a:bodyPr>
          <a:lstStyle/>
          <a:p>
            <a:pPr marL="278130" indent="-285750">
              <a:lnSpc>
                <a:spcPct val="70000"/>
              </a:lnSpc>
              <a:buSzPts val="1600"/>
              <a:buFont typeface="Arial" panose="020B0604020202020204" pitchFamily="34" charset="0"/>
              <a:buChar char="•"/>
            </a:pPr>
            <a:r>
              <a:rPr lang="en-US" sz="1400" dirty="0">
                <a:latin typeface="Oswald" pitchFamily="2" charset="77"/>
              </a:rPr>
              <a:t>Natural Medicines Research Collaboration </a:t>
            </a:r>
            <a:r>
              <a:rPr lang="en-US" sz="1400" dirty="0">
                <a:latin typeface="Oswald" pitchFamily="2" charset="77"/>
                <a:hlinkClick r:id="rId6"/>
              </a:rPr>
              <a:t>https://naturalmedicines.therapeuticresearch.com/</a:t>
            </a:r>
            <a:endParaRPr lang="en-US" sz="1400" dirty="0">
              <a:latin typeface="Oswald" pitchFamily="2" charset="77"/>
            </a:endParaRPr>
          </a:p>
          <a:p>
            <a:pPr marL="278130" indent="-285750">
              <a:lnSpc>
                <a:spcPct val="70000"/>
              </a:lnSpc>
              <a:buSzPts val="1600"/>
              <a:buFont typeface="Arial" panose="020B0604020202020204" pitchFamily="34" charset="0"/>
              <a:buChar char="•"/>
            </a:pPr>
            <a:r>
              <a:rPr lang="en-US" sz="1400" dirty="0">
                <a:latin typeface="Oswald" pitchFamily="2" charset="77"/>
              </a:rPr>
              <a:t>Has patient handouts, half life useful when to stop before chemo/radiation, but tends to overcall interactions )</a:t>
            </a:r>
          </a:p>
          <a:p>
            <a:pPr marL="278130" indent="-285750">
              <a:lnSpc>
                <a:spcPct val="70000"/>
              </a:lnSpc>
              <a:buSzPts val="1600"/>
              <a:buFont typeface="Arial" panose="020B0604020202020204" pitchFamily="34" charset="0"/>
              <a:buChar char="•"/>
            </a:pP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a:latin typeface="Oswald" pitchFamily="2" charset="77"/>
              </a:rPr>
              <a:t>About Herbs (MSK)</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www.consumerlab.com</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www.nccih.nih.gov</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Ibooks</a:t>
            </a:r>
            <a:r>
              <a:rPr lang="en-US" sz="1400" dirty="0">
                <a:latin typeface="Oswald" pitchFamily="2" charset="77"/>
              </a:rPr>
              <a:t>- Herbs at a glance</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www.herbmed.org</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www.herbs.org</a:t>
            </a:r>
            <a:endParaRPr sz="1400" dirty="0">
              <a:latin typeface="Oswald" pitchFamily="2" charset="77"/>
            </a:endParaRPr>
          </a:p>
          <a:p>
            <a:pPr marL="68580" indent="-26669">
              <a:lnSpc>
                <a:spcPct val="70000"/>
              </a:lnSpc>
              <a:spcBef>
                <a:spcPts val="1050"/>
              </a:spcBef>
              <a:buSzPts val="880"/>
              <a:buNone/>
            </a:pPr>
            <a:endParaRPr sz="660" dirty="0"/>
          </a:p>
        </p:txBody>
      </p:sp>
    </p:spTree>
    <p:extLst>
      <p:ext uri="{BB962C8B-B14F-4D97-AF65-F5344CB8AC3E}">
        <p14:creationId xmlns:p14="http://schemas.microsoft.com/office/powerpoint/2010/main" val="6364745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BDC2B1-096A-D18B-5281-9FF41C02ED5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30F2ED9-7489-87D3-F96E-8F50F602075B}"/>
              </a:ext>
            </a:extLst>
          </p:cNvPr>
          <p:cNvSpPr>
            <a:spLocks noGrp="1"/>
          </p:cNvSpPr>
          <p:nvPr>
            <p:ph type="title"/>
          </p:nvPr>
        </p:nvSpPr>
        <p:spPr>
          <a:xfrm>
            <a:off x="598834" y="297697"/>
            <a:ext cx="7886700" cy="415498"/>
          </a:xfrm>
        </p:spPr>
        <p:txBody>
          <a:bodyPr wrap="square" anchor="t">
            <a:normAutofit/>
          </a:bodyPr>
          <a:lstStyle/>
          <a:p>
            <a:pPr>
              <a:lnSpc>
                <a:spcPct val="90000"/>
              </a:lnSpc>
            </a:pPr>
            <a:r>
              <a:rPr lang="en-US" sz="1500" b="1" dirty="0">
                <a:solidFill>
                  <a:schemeClr val="bg2"/>
                </a:solidFill>
              </a:rPr>
              <a:t>MSK </a:t>
            </a:r>
            <a:r>
              <a:rPr lang="en-US" sz="1500" dirty="0">
                <a:solidFill>
                  <a:schemeClr val="bg2"/>
                </a:solidFill>
              </a:rPr>
              <a:t>CME COURSE: HERBAL FORMULATIONS IN CANCER SUPPORTIVE CARE</a:t>
            </a:r>
            <a:endParaRPr lang="en-US" sz="1500" b="1" dirty="0">
              <a:solidFill>
                <a:schemeClr val="bg2"/>
              </a:solidFill>
            </a:endParaRPr>
          </a:p>
        </p:txBody>
      </p:sp>
      <p:pic>
        <p:nvPicPr>
          <p:cNvPr id="6" name="Content Placeholder 5" descr="A screenshot of a medical information&#10;&#10;Description automatically generated">
            <a:extLst>
              <a:ext uri="{FF2B5EF4-FFF2-40B4-BE49-F238E27FC236}">
                <a16:creationId xmlns:a16="http://schemas.microsoft.com/office/drawing/2014/main" id="{2791AC36-9E27-D090-AF54-22440CE36A0D}"/>
              </a:ext>
            </a:extLst>
          </p:cNvPr>
          <p:cNvPicPr>
            <a:picLocks noGrp="1" noChangeAspect="1"/>
          </p:cNvPicPr>
          <p:nvPr>
            <p:ph sz="half" idx="1"/>
          </p:nvPr>
        </p:nvPicPr>
        <p:blipFill>
          <a:blip r:embed="rId2"/>
          <a:srcRect r="5" b="4305"/>
          <a:stretch/>
        </p:blipFill>
        <p:spPr>
          <a:xfrm>
            <a:off x="767706" y="853062"/>
            <a:ext cx="4093248" cy="3803514"/>
          </a:xfrm>
          <a:noFill/>
        </p:spPr>
      </p:pic>
      <p:pic>
        <p:nvPicPr>
          <p:cNvPr id="9" name="Picture 8" descr="A screenshot of a medical course&#10;&#10;Description automatically generated">
            <a:extLst>
              <a:ext uri="{FF2B5EF4-FFF2-40B4-BE49-F238E27FC236}">
                <a16:creationId xmlns:a16="http://schemas.microsoft.com/office/drawing/2014/main" id="{C75A50C5-71EF-25A1-07A1-A7815FD34397}"/>
              </a:ext>
            </a:extLst>
          </p:cNvPr>
          <p:cNvPicPr>
            <a:picLocks noChangeAspect="1"/>
          </p:cNvPicPr>
          <p:nvPr/>
        </p:nvPicPr>
        <p:blipFill>
          <a:blip r:embed="rId3"/>
          <a:srcRect r="1754" b="-4"/>
          <a:stretch/>
        </p:blipFill>
        <p:spPr>
          <a:xfrm>
            <a:off x="4711094" y="1393072"/>
            <a:ext cx="3886200" cy="3263504"/>
          </a:xfrm>
          <a:prstGeom prst="rect">
            <a:avLst/>
          </a:prstGeom>
          <a:noFill/>
        </p:spPr>
      </p:pic>
    </p:spTree>
    <p:extLst>
      <p:ext uri="{BB962C8B-B14F-4D97-AF65-F5344CB8AC3E}">
        <p14:creationId xmlns:p14="http://schemas.microsoft.com/office/powerpoint/2010/main" val="17452994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oogle Shape;644;p65" descr="Image result for herb drug interaction checker">
            <a:extLst>
              <a:ext uri="{FF2B5EF4-FFF2-40B4-BE49-F238E27FC236}">
                <a16:creationId xmlns:a16="http://schemas.microsoft.com/office/drawing/2014/main" id="{B9A92A73-7234-7F47-6B34-FA3EDBC5087D}"/>
              </a:ext>
            </a:extLst>
          </p:cNvPr>
          <p:cNvPicPr preferRelativeResize="0"/>
          <p:nvPr/>
        </p:nvPicPr>
        <p:blipFill rotWithShape="1">
          <a:blip r:embed="rId3"/>
          <a:stretch/>
        </p:blipFill>
        <p:spPr>
          <a:xfrm>
            <a:off x="5156199" y="1304636"/>
            <a:ext cx="3700130" cy="2515503"/>
          </a:xfrm>
          <a:prstGeom prst="rect">
            <a:avLst/>
          </a:prstGeom>
          <a:no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 name="Content Placeholder 2">
            <a:extLst>
              <a:ext uri="{FF2B5EF4-FFF2-40B4-BE49-F238E27FC236}">
                <a16:creationId xmlns:a16="http://schemas.microsoft.com/office/drawing/2014/main" id="{DCA93AA0-2BA0-0E5A-9C10-55F4083A158A}"/>
              </a:ext>
            </a:extLst>
          </p:cNvPr>
          <p:cNvSpPr>
            <a:spLocks noGrp="1"/>
          </p:cNvSpPr>
          <p:nvPr>
            <p:ph sz="quarter" idx="10"/>
          </p:nvPr>
        </p:nvSpPr>
        <p:spPr>
          <a:xfrm>
            <a:off x="457199" y="1205120"/>
            <a:ext cx="4699000" cy="2909887"/>
          </a:xfrm>
        </p:spPr>
        <p:txBody>
          <a:bodyPr wrap="square" anchor="t">
            <a:normAutofit fontScale="85000" lnSpcReduction="20000"/>
          </a:bodyPr>
          <a:lstStyle/>
          <a:p>
            <a:r>
              <a:rPr lang="en-US" sz="1700" dirty="0">
                <a:latin typeface="Oswald" pitchFamily="2" charset="77"/>
              </a:rPr>
              <a:t>Ask about herbs and supplements in H and P</a:t>
            </a:r>
          </a:p>
          <a:p>
            <a:r>
              <a:rPr lang="en-US" sz="1700" dirty="0">
                <a:latin typeface="Oswald" pitchFamily="2" charset="77"/>
              </a:rPr>
              <a:t>Review adverse effects, H/S and drug interaction at every visit</a:t>
            </a:r>
          </a:p>
          <a:p>
            <a:r>
              <a:rPr lang="en-US" sz="1700" dirty="0">
                <a:latin typeface="Oswald" pitchFamily="2" charset="77"/>
              </a:rPr>
              <a:t>Checking interaction: </a:t>
            </a:r>
            <a:r>
              <a:rPr lang="en-US" sz="1700" dirty="0" err="1">
                <a:latin typeface="Oswald" pitchFamily="2" charset="77"/>
              </a:rPr>
              <a:t>Pubmed</a:t>
            </a:r>
            <a:r>
              <a:rPr lang="en-US" sz="1700" dirty="0">
                <a:latin typeface="Oswald" pitchFamily="2" charset="77"/>
              </a:rPr>
              <a:t> - “Silybum or milk thistle and CYP” or “Tamoxifen and CYP” metabolism”, filter clinical study, human (no need for in vitro  or preclinical studies)</a:t>
            </a:r>
          </a:p>
          <a:p>
            <a:r>
              <a:rPr lang="en-US" sz="1700" dirty="0">
                <a:latin typeface="Oswald" pitchFamily="2" charset="77"/>
              </a:rPr>
              <a:t>Learn what is the enzyme and whether herb inhibits or augments</a:t>
            </a:r>
          </a:p>
          <a:p>
            <a:r>
              <a:rPr lang="en-US" sz="1700" dirty="0">
                <a:latin typeface="Oswald" pitchFamily="2" charset="77"/>
              </a:rPr>
              <a:t>Look at other supplements and do the same</a:t>
            </a:r>
          </a:p>
          <a:p>
            <a:r>
              <a:rPr lang="en-US" sz="1700" dirty="0">
                <a:latin typeface="Oswald" pitchFamily="2" charset="77"/>
              </a:rPr>
              <a:t>Check up to date drug interaction checker - double check risk and rating, health notes interaction</a:t>
            </a:r>
          </a:p>
          <a:p>
            <a:r>
              <a:rPr lang="en-US" sz="1700" dirty="0">
                <a:latin typeface="Oswald" pitchFamily="2" charset="77"/>
              </a:rPr>
              <a:t>Ask pharmacist to do drug herb and herb herb interaction - but often use invitro and pharmacokinetic so tends to be conservative.</a:t>
            </a:r>
          </a:p>
          <a:p>
            <a:endParaRPr lang="en-US" sz="1000" dirty="0"/>
          </a:p>
        </p:txBody>
      </p:sp>
      <p:sp>
        <p:nvSpPr>
          <p:cNvPr id="10" name="Title 3">
            <a:extLst>
              <a:ext uri="{FF2B5EF4-FFF2-40B4-BE49-F238E27FC236}">
                <a16:creationId xmlns:a16="http://schemas.microsoft.com/office/drawing/2014/main" id="{97C64A58-A020-AD48-F9FB-CD31844DC1AF}"/>
              </a:ext>
            </a:extLst>
          </p:cNvPr>
          <p:cNvSpPr>
            <a:spLocks noGrp="1"/>
          </p:cNvSpPr>
          <p:nvPr>
            <p:ph type="title"/>
          </p:nvPr>
        </p:nvSpPr>
        <p:spPr>
          <a:xfrm>
            <a:off x="457199" y="310588"/>
            <a:ext cx="5458571" cy="523205"/>
          </a:xfrm>
        </p:spPr>
        <p:txBody>
          <a:bodyPr/>
          <a:lstStyle/>
          <a:p>
            <a:r>
              <a:rPr lang="en-US" sz="2800" dirty="0">
                <a:solidFill>
                  <a:schemeClr val="bg2"/>
                </a:solidFill>
                <a:latin typeface="Oswald" pitchFamily="2" charset="77"/>
              </a:rPr>
              <a:t>HERB DRUG INTERACTIONS</a:t>
            </a:r>
          </a:p>
        </p:txBody>
      </p:sp>
      <p:sp>
        <p:nvSpPr>
          <p:cNvPr id="6" name="Google Shape;643;p65">
            <a:extLst>
              <a:ext uri="{FF2B5EF4-FFF2-40B4-BE49-F238E27FC236}">
                <a16:creationId xmlns:a16="http://schemas.microsoft.com/office/drawing/2014/main" id="{C2C9F5C4-44C4-6917-6E3E-FA1D47B225B0}"/>
              </a:ext>
            </a:extLst>
          </p:cNvPr>
          <p:cNvSpPr txBox="1"/>
          <p:nvPr/>
        </p:nvSpPr>
        <p:spPr>
          <a:xfrm>
            <a:off x="570050" y="4352537"/>
            <a:ext cx="8203319"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2"/>
                </a:solidFill>
                <a:latin typeface="Oswald" pitchFamily="2" charset="77"/>
                <a:ea typeface="Twentieth Century"/>
                <a:cs typeface="Twentieth Century"/>
                <a:sym typeface="Twentieth Century"/>
              </a:rPr>
              <a:t>Gilmour J, Harrison C, </a:t>
            </a:r>
            <a:r>
              <a:rPr lang="en-US" sz="900" dirty="0" err="1">
                <a:solidFill>
                  <a:schemeClr val="bg2"/>
                </a:solidFill>
                <a:latin typeface="Oswald" pitchFamily="2" charset="77"/>
                <a:ea typeface="Twentieth Century"/>
                <a:cs typeface="Twentieth Century"/>
                <a:sym typeface="Twentieth Century"/>
              </a:rPr>
              <a:t>Asadi</a:t>
            </a:r>
            <a:r>
              <a:rPr lang="en-US" sz="900" dirty="0">
                <a:solidFill>
                  <a:schemeClr val="bg2"/>
                </a:solidFill>
                <a:latin typeface="Oswald" pitchFamily="2" charset="77"/>
                <a:ea typeface="Twentieth Century"/>
                <a:cs typeface="Twentieth Century"/>
                <a:sym typeface="Twentieth Century"/>
              </a:rPr>
              <a:t> L, Cohen MH, Vohra S. Natural health product-drug interactions: evolving responsibilities to take complementary and alternative medicine into account. Pediatrics 2011;128 (suppl 4):S155– S160</a:t>
            </a:r>
            <a:endParaRPr sz="900" dirty="0">
              <a:solidFill>
                <a:schemeClr val="bg2"/>
              </a:solidFill>
              <a:latin typeface="Oswald" pitchFamily="2" charset="77"/>
            </a:endParaRPr>
          </a:p>
          <a:p>
            <a:pPr marL="0" marR="0" lvl="0" indent="0" algn="l" rtl="0">
              <a:spcBef>
                <a:spcPts val="0"/>
              </a:spcBef>
              <a:spcAft>
                <a:spcPts val="0"/>
              </a:spcAft>
              <a:buNone/>
            </a:pPr>
            <a:r>
              <a:rPr lang="en-US" sz="900" dirty="0" err="1">
                <a:solidFill>
                  <a:schemeClr val="bg2"/>
                </a:solidFill>
                <a:latin typeface="Oswald" pitchFamily="2" charset="77"/>
                <a:ea typeface="Twentieth Century"/>
                <a:cs typeface="Twentieth Century"/>
                <a:sym typeface="Twentieth Century"/>
              </a:rPr>
              <a:t>Posadzki</a:t>
            </a:r>
            <a:r>
              <a:rPr lang="en-US" sz="900" dirty="0">
                <a:solidFill>
                  <a:schemeClr val="bg2"/>
                </a:solidFill>
                <a:latin typeface="Oswald" pitchFamily="2" charset="77"/>
                <a:ea typeface="Twentieth Century"/>
                <a:cs typeface="Twentieth Century"/>
                <a:sym typeface="Twentieth Century"/>
              </a:rPr>
              <a:t> P, Watson LK, Ernst E. Adverse effects of herbal medicines: an overview of systematic reviews. Clin Med 2013;13:7-12.</a:t>
            </a:r>
            <a:endParaRPr sz="900" dirty="0">
              <a:solidFill>
                <a:schemeClr val="bg2"/>
              </a:solidFill>
              <a:latin typeface="Oswald" pitchFamily="2" charset="77"/>
            </a:endParaRPr>
          </a:p>
        </p:txBody>
      </p:sp>
    </p:spTree>
    <p:extLst>
      <p:ext uri="{BB962C8B-B14F-4D97-AF65-F5344CB8AC3E}">
        <p14:creationId xmlns:p14="http://schemas.microsoft.com/office/powerpoint/2010/main" val="35580752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0"/>
          <p:cNvSpPr txBox="1">
            <a:spLocks noGrp="1"/>
          </p:cNvSpPr>
          <p:nvPr>
            <p:ph type="title"/>
          </p:nvPr>
        </p:nvSpPr>
        <p:spPr>
          <a:xfrm>
            <a:off x="719999" y="540000"/>
            <a:ext cx="6293051"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TCM HERBS ILLUSTRATION TABLE </a:t>
            </a:r>
            <a:endParaRPr sz="3200" dirty="0"/>
          </a:p>
        </p:txBody>
      </p:sp>
      <p:sp>
        <p:nvSpPr>
          <p:cNvPr id="419" name="Google Shape;419;p50"/>
          <p:cNvSpPr txBox="1">
            <a:spLocks noGrp="1"/>
          </p:cNvSpPr>
          <p:nvPr>
            <p:ph type="subTitle" idx="1"/>
          </p:nvPr>
        </p:nvSpPr>
        <p:spPr>
          <a:xfrm>
            <a:off x="720000" y="1781175"/>
            <a:ext cx="3375900" cy="1495500"/>
          </a:xfrm>
          <a:prstGeom prst="rect">
            <a:avLst/>
          </a:prstGeom>
        </p:spPr>
        <p:txBody>
          <a:bodyPr spcFirstLastPara="1" wrap="square" lIns="91425" tIns="91425" rIns="91425" bIns="91425" anchor="t" anchorCtr="0">
            <a:noAutofit/>
          </a:bodyPr>
          <a:lstStyle/>
          <a:p>
            <a:pPr marL="285750" indent="-285750">
              <a:spcAft>
                <a:spcPts val="1600"/>
              </a:spcAft>
              <a:buFont typeface="Arial" panose="020B0604020202020204" pitchFamily="34" charset="0"/>
              <a:buChar char="•"/>
            </a:pPr>
            <a:r>
              <a:rPr lang="en-US" sz="2000" dirty="0">
                <a:latin typeface="Oswald" pitchFamily="2" charset="77"/>
              </a:rPr>
              <a:t>Decoctions</a:t>
            </a:r>
          </a:p>
          <a:p>
            <a:pPr marL="285750" indent="-285750">
              <a:spcAft>
                <a:spcPts val="1600"/>
              </a:spcAft>
              <a:buFont typeface="Arial" panose="020B0604020202020204" pitchFamily="34" charset="0"/>
              <a:buChar char="•"/>
            </a:pPr>
            <a:r>
              <a:rPr lang="en-US" sz="2000" dirty="0">
                <a:latin typeface="Oswald" pitchFamily="2" charset="77"/>
              </a:rPr>
              <a:t>Powder Extract</a:t>
            </a:r>
          </a:p>
          <a:p>
            <a:pPr marL="285750" indent="-285750">
              <a:spcAft>
                <a:spcPts val="1600"/>
              </a:spcAft>
              <a:buFont typeface="Arial" panose="020B0604020202020204" pitchFamily="34" charset="0"/>
              <a:buChar char="•"/>
            </a:pPr>
            <a:r>
              <a:rPr lang="en-US" sz="2000" dirty="0">
                <a:latin typeface="Oswald" pitchFamily="2" charset="77"/>
              </a:rPr>
              <a:t>Pill</a:t>
            </a:r>
          </a:p>
          <a:p>
            <a:pPr marL="285750" indent="-285750">
              <a:spcAft>
                <a:spcPts val="1600"/>
              </a:spcAft>
              <a:buFont typeface="Arial" panose="020B0604020202020204" pitchFamily="34" charset="0"/>
              <a:buChar char="•"/>
            </a:pPr>
            <a:r>
              <a:rPr lang="en-US" sz="2000" dirty="0">
                <a:latin typeface="Oswald" pitchFamily="2" charset="77"/>
              </a:rPr>
              <a:t>Raw Herbs</a:t>
            </a:r>
          </a:p>
        </p:txBody>
      </p:sp>
      <p:pic>
        <p:nvPicPr>
          <p:cNvPr id="1026" name="Picture 2" descr="Traditonal Chinese Medicine (TCM) Herb Series | CMC 中国中医">
            <a:extLst>
              <a:ext uri="{FF2B5EF4-FFF2-40B4-BE49-F238E27FC236}">
                <a16:creationId xmlns:a16="http://schemas.microsoft.com/office/drawing/2014/main" id="{7C075865-B6B1-D095-054C-9ABEB259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102" y="1780433"/>
            <a:ext cx="3784821" cy="252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38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49"/>
          <p:cNvSpPr txBox="1">
            <a:spLocks noGrp="1"/>
          </p:cNvSpPr>
          <p:nvPr>
            <p:ph type="title"/>
          </p:nvPr>
        </p:nvSpPr>
        <p:spPr>
          <a:xfrm>
            <a:off x="720000" y="540000"/>
            <a:ext cx="3228900" cy="8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CONTACT INFO</a:t>
            </a:r>
            <a:endParaRPr dirty="0"/>
          </a:p>
        </p:txBody>
      </p:sp>
      <p:sp>
        <p:nvSpPr>
          <p:cNvPr id="395" name="Google Shape;395;p49"/>
          <p:cNvSpPr txBox="1">
            <a:spLocks noGrp="1"/>
          </p:cNvSpPr>
          <p:nvPr>
            <p:ph type="subTitle" idx="1"/>
          </p:nvPr>
        </p:nvSpPr>
        <p:spPr>
          <a:xfrm>
            <a:off x="644221" y="1465560"/>
            <a:ext cx="4917215" cy="42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M</a:t>
            </a:r>
            <a:r>
              <a:rPr lang="en-US" dirty="0" err="1"/>
              <a:t>i</a:t>
            </a:r>
            <a:r>
              <a:rPr lang="en" dirty="0" err="1"/>
              <a:t>chelle</a:t>
            </a:r>
            <a:r>
              <a:rPr lang="en" dirty="0"/>
              <a:t> Loy </a:t>
            </a:r>
            <a:r>
              <a:rPr lang="en" b="0" dirty="0"/>
              <a:t>- </a:t>
            </a:r>
            <a:r>
              <a:rPr lang="en" b="0" dirty="0" err="1"/>
              <a:t>mhloy@med.cornell.edu</a:t>
            </a:r>
            <a:r>
              <a:rPr lang="en" b="0" dirty="0"/>
              <a:t> </a:t>
            </a:r>
          </a:p>
          <a:p>
            <a:pPr marL="0" lvl="0" indent="0" algn="l" rtl="0">
              <a:spcBef>
                <a:spcPts val="0"/>
              </a:spcBef>
              <a:spcAft>
                <a:spcPts val="1600"/>
              </a:spcAft>
              <a:buNone/>
            </a:pPr>
            <a:r>
              <a:rPr lang="en" dirty="0"/>
              <a:t>Jennifer Ashby </a:t>
            </a:r>
            <a:r>
              <a:rPr lang="en" b="0" dirty="0"/>
              <a:t>- </a:t>
            </a:r>
            <a:r>
              <a:rPr lang="en-US" b="0" dirty="0" err="1"/>
              <a:t>Jennifer.Ashby@ucsf.edu</a:t>
            </a:r>
            <a:endParaRPr lang="en" b="0" dirty="0"/>
          </a:p>
          <a:p>
            <a:pPr marL="0" lvl="0" indent="0" algn="l" rtl="0">
              <a:spcBef>
                <a:spcPts val="0"/>
              </a:spcBef>
              <a:spcAft>
                <a:spcPts val="1600"/>
              </a:spcAft>
              <a:buNone/>
            </a:pPr>
            <a:r>
              <a:rPr lang="en" dirty="0"/>
              <a:t>John Chen </a:t>
            </a:r>
            <a:r>
              <a:rPr lang="en" b="0" dirty="0"/>
              <a:t>– </a:t>
            </a:r>
            <a:r>
              <a:rPr lang="en" b="0" dirty="0" err="1"/>
              <a:t>John.Chen@evherbs.com</a:t>
            </a:r>
            <a:endParaRPr lang="en" b="0" dirty="0"/>
          </a:p>
          <a:p>
            <a:pPr marL="0" lvl="0" indent="0" algn="l" rtl="0">
              <a:spcBef>
                <a:spcPts val="0"/>
              </a:spcBef>
              <a:spcAft>
                <a:spcPts val="1600"/>
              </a:spcAft>
              <a:buNone/>
            </a:pPr>
            <a:endParaRPr dirty="0"/>
          </a:p>
        </p:txBody>
      </p:sp>
      <p:grpSp>
        <p:nvGrpSpPr>
          <p:cNvPr id="401" name="Google Shape;401;p49"/>
          <p:cNvGrpSpPr/>
          <p:nvPr/>
        </p:nvGrpSpPr>
        <p:grpSpPr>
          <a:xfrm>
            <a:off x="975593" y="3555579"/>
            <a:ext cx="282809" cy="320950"/>
            <a:chOff x="-17149475" y="3309200"/>
            <a:chExt cx="268600" cy="304825"/>
          </a:xfrm>
        </p:grpSpPr>
        <p:sp>
          <p:nvSpPr>
            <p:cNvPr id="402" name="Google Shape;402;p49"/>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9"/>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descr="What is TCM? | Traditional Chinese Medicine | Acupuncture Boulder, CO">
            <a:extLst>
              <a:ext uri="{FF2B5EF4-FFF2-40B4-BE49-F238E27FC236}">
                <a16:creationId xmlns:a16="http://schemas.microsoft.com/office/drawing/2014/main" id="{7DB060CC-4BD1-2836-E7DF-C613DB1E7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45" y="539999"/>
            <a:ext cx="3099397" cy="403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446879"/>
      </p:ext>
    </p:extLst>
  </p:cSld>
  <p:clrMapOvr>
    <a:masterClrMapping/>
  </p:clrMapOvr>
</p:sld>
</file>

<file path=ppt/theme/theme1.xml><?xml version="1.0" encoding="utf-8"?>
<a:theme xmlns:a="http://schemas.openxmlformats.org/drawingml/2006/main" name="Organic Food Pitch Deck by Slidesgo">
  <a:themeElements>
    <a:clrScheme name="Simple Light">
      <a:dk1>
        <a:srgbClr val="DBD4D1"/>
      </a:dk1>
      <a:lt1>
        <a:srgbClr val="FFFFFF"/>
      </a:lt1>
      <a:dk2>
        <a:srgbClr val="514138"/>
      </a:dk2>
      <a:lt2>
        <a:srgbClr val="BCB1AE"/>
      </a:lt2>
      <a:accent1>
        <a:srgbClr val="DBD4D1"/>
      </a:accent1>
      <a:accent2>
        <a:srgbClr val="FFFFFF"/>
      </a:accent2>
      <a:accent3>
        <a:srgbClr val="514138"/>
      </a:accent3>
      <a:accent4>
        <a:srgbClr val="BCB1AE"/>
      </a:accent4>
      <a:accent5>
        <a:srgbClr val="DBD4D1"/>
      </a:accent5>
      <a:accent6>
        <a:srgbClr val="BCB1AE"/>
      </a:accent6>
      <a:hlink>
        <a:srgbClr val="5141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owerPoint Template_Black">
  <a:themeElements>
    <a:clrScheme name="PowerPoint Template_Blac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99FF"/>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 Template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_Blac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_Blac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_Blac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_Blac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_Blac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_Blac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_Blac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_Blac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_Blac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_Blac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_Blac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 Template_Blac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99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3333</TotalTime>
  <Words>7834</Words>
  <Application>Microsoft Macintosh PowerPoint</Application>
  <PresentationFormat>On-screen Show (16:9)</PresentationFormat>
  <Paragraphs>674</Paragraphs>
  <Slides>95</Slides>
  <Notes>46</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95</vt:i4>
      </vt:variant>
    </vt:vector>
  </HeadingPairs>
  <TitlesOfParts>
    <vt:vector size="118" baseType="lpstr">
      <vt:lpstr>Open Sans</vt:lpstr>
      <vt:lpstr>Staatliches</vt:lpstr>
      <vt:lpstr>Inconsolata</vt:lpstr>
      <vt:lpstr>Oswald</vt:lpstr>
      <vt:lpstr>Times New Roman</vt:lpstr>
      <vt:lpstr>Marcellus</vt:lpstr>
      <vt:lpstr>Aptos</vt:lpstr>
      <vt:lpstr>Garamond</vt:lpstr>
      <vt:lpstr>OpenSansSemibold</vt:lpstr>
      <vt:lpstr>Lora</vt:lpstr>
      <vt:lpstr>Helvetica Neue</vt:lpstr>
      <vt:lpstr>宋体</vt:lpstr>
      <vt:lpstr>Arial</vt:lpstr>
      <vt:lpstr>Georgia</vt:lpstr>
      <vt:lpstr>Merriweather Sans</vt:lpstr>
      <vt:lpstr>Courier New</vt:lpstr>
      <vt:lpstr>標楷體</vt:lpstr>
      <vt:lpstr>Calibri</vt:lpstr>
      <vt:lpstr>MyriadPro</vt:lpstr>
      <vt:lpstr>Aptos Display</vt:lpstr>
      <vt:lpstr>Organic Food Pitch Deck by Slidesgo</vt:lpstr>
      <vt:lpstr>Office Theme</vt:lpstr>
      <vt:lpstr>PowerPoint Template_Black</vt:lpstr>
      <vt:lpstr>S27: Harnessing Traditional Chinese Medicine for Oncology: Integrating Dietary and Herbal Therapies in Supporting Cancer Treatment and Survivorship </vt:lpstr>
      <vt:lpstr>DISCLOSURES</vt:lpstr>
      <vt:lpstr>Agenda</vt:lpstr>
      <vt:lpstr>01</vt:lpstr>
      <vt:lpstr>Introduction to TCM Dietary and Herbal Therapy   </vt:lpstr>
      <vt:lpstr>5 Principles and Practices of 5 Element TCM Dietary Therapy</vt:lpstr>
      <vt:lpstr>Integrate TCM Dietary Therapy with Conventional Model</vt:lpstr>
      <vt:lpstr>What TCM Dietary Therapy Adds</vt:lpstr>
      <vt:lpstr>Food Energetics</vt:lpstr>
      <vt:lpstr>  5 Thermal Natures: cold, cool,  neutral, warm, hot </vt:lpstr>
      <vt:lpstr>5 Thermal Natures</vt:lpstr>
      <vt:lpstr>Using Thermal Nature of Food</vt:lpstr>
      <vt:lpstr>   </vt:lpstr>
      <vt:lpstr>Harnessing the 5 Healing Flavors</vt:lpstr>
      <vt:lpstr>Sweet Flavor Foods in Chinese Medicine</vt:lpstr>
      <vt:lpstr>Pungent (Spicy) Flavor Foods</vt:lpstr>
      <vt:lpstr>Salty Flavor Foods in Chinese Medicine</vt:lpstr>
      <vt:lpstr>Bitter Flavor Foods in Chinese Medicine</vt:lpstr>
      <vt:lpstr>Sour Flavor Foods in Chinese Medicine</vt:lpstr>
      <vt:lpstr> Eat all 5 tastes as repeated exploration influences acceptance</vt:lpstr>
      <vt:lpstr>  4 Qi Movements </vt:lpstr>
      <vt:lpstr>Upward, Downward, Inward, Outward</vt:lpstr>
      <vt:lpstr>The Wasabi Challenge</vt:lpstr>
      <vt:lpstr>  MERIDIAN AFFILIATION </vt:lpstr>
      <vt:lpstr>Meridian Affiliation</vt:lpstr>
      <vt:lpstr>PUTTING IT ALL TOGETHER: FIVE ELEMENTS </vt:lpstr>
      <vt:lpstr>PowerPoint Presentation</vt:lpstr>
      <vt:lpstr>TCM Food Therapy vs TCM Herbalism</vt:lpstr>
      <vt:lpstr>PowerPoint Presentation</vt:lpstr>
      <vt:lpstr>TCM Herbal Formulas</vt:lpstr>
      <vt:lpstr>TCM Herbal Therapy</vt:lpstr>
      <vt:lpstr>SEASONALITY  应季而食</vt:lpstr>
      <vt:lpstr>PowerPoint Presentation</vt:lpstr>
      <vt:lpstr>PowerPoint Presentation</vt:lpstr>
      <vt:lpstr>INDIVIDUAL BODY CONSTITUTION AND CONDITIONS 因人而异 </vt:lpstr>
      <vt:lpstr>ENJOYMENT &amp;  FLEXIBILITY 美观美味</vt:lpstr>
      <vt:lpstr>ENJOYMENT AND FLEXIBILITY 美观美味 </vt:lpstr>
      <vt:lpstr>Principle of Yang Shen – Health Nurturing </vt:lpstr>
      <vt:lpstr>Chinese Proverbs on Eating</vt:lpstr>
      <vt:lpstr>Applicable, Affordable, Accessible</vt:lpstr>
      <vt:lpstr>PowerPoint Presentation</vt:lpstr>
      <vt:lpstr>Living Well With and After Cancer</vt:lpstr>
      <vt:lpstr>Herbs/Botanical Menu in 1:1 Consultations</vt:lpstr>
      <vt:lpstr>PowerPoint Presentation</vt:lpstr>
      <vt:lpstr>From Herbal Apothecary to  Gourmet Grocery Store</vt:lpstr>
      <vt:lpstr>Cinnamon </vt:lpstr>
      <vt:lpstr>Cinnamon (Cinnamomum verum, Cinnamomum cassia) </vt:lpstr>
      <vt:lpstr>Commonly Found TCM Food Therapy Ingredients</vt:lpstr>
      <vt:lpstr>Chinese Four Herbs Soup</vt:lpstr>
      <vt:lpstr>Dr. Loy’s Immune-Boosting Broth</vt:lpstr>
      <vt:lpstr>PowerPoint Presentation</vt:lpstr>
      <vt:lpstr>Eat Medicine “Chi Yao”</vt:lpstr>
      <vt:lpstr>02</vt:lpstr>
      <vt:lpstr>International Congress on Integrative Medicine:  Harnessing Traditional Chinese Medicine for Oncology: Dietary and Herbal Therapies in Supporting Cancer Treatment and Survivorship</vt:lpstr>
      <vt:lpstr>STATISTICS</vt:lpstr>
      <vt:lpstr>Băo Hé Wán (Preserve Harmony Pill) 保和丸</vt:lpstr>
      <vt:lpstr>Băo Hé Wán</vt:lpstr>
      <vt:lpstr>How Chinese Herbal Formulations are Engineered </vt:lpstr>
      <vt:lpstr>The 7 Herbal Ingredients of Băo Hé Wán </vt:lpstr>
      <vt:lpstr>Băo Hé Wán Research</vt:lpstr>
      <vt:lpstr>Băo Hé Wán Research</vt:lpstr>
      <vt:lpstr>Băo Hé Wán Toxicology</vt:lpstr>
      <vt:lpstr>Case One</vt:lpstr>
      <vt:lpstr>Case Two</vt:lpstr>
      <vt:lpstr>Results</vt:lpstr>
      <vt:lpstr>References </vt:lpstr>
      <vt:lpstr>03</vt:lpstr>
      <vt:lpstr>Huáng Qín Tāng (Scutellaria Decoction) </vt:lpstr>
      <vt:lpstr>PowerPoint Presentation</vt:lpstr>
      <vt:lpstr>Huáng Qín Tāng (Scutellaria Decoction)</vt:lpstr>
      <vt:lpstr>Shang Han Lun (Discussion of Cold-Induced Disorders) by Zhang Zhong-Jing in the Eastern Han Dynasty (25-220 CE)</vt:lpstr>
      <vt:lpstr>Huáng Qín Tāng (Scutellaria Decoction)</vt:lpstr>
      <vt:lpstr>Huáng Qín Tāng (Scutellaria Decoction)</vt:lpstr>
      <vt:lpstr>Huáng Qín Tāng (Scutellaria Decoction)</vt:lpstr>
      <vt:lpstr>PowerPoint Presentation</vt:lpstr>
      <vt:lpstr>PowerPoint Presentation</vt:lpstr>
      <vt:lpstr>PowerPoint Presentation</vt:lpstr>
      <vt:lpstr>PowerPoint Presentation</vt:lpstr>
      <vt:lpstr>Huáng Qín Tāng (Scutellaria Decoction)</vt:lpstr>
      <vt:lpstr>Huáng Qín Tāng (Scutellaria Decoction)</vt:lpstr>
      <vt:lpstr>Additional Resources</vt:lpstr>
      <vt:lpstr>PowerPoint Presentation</vt:lpstr>
      <vt:lpstr>04</vt:lpstr>
      <vt:lpstr>Resources</vt:lpstr>
      <vt:lpstr>Resources</vt:lpstr>
      <vt:lpstr>PowerPoint Presentation</vt:lpstr>
      <vt:lpstr>Eastland Press</vt:lpstr>
      <vt:lpstr>Art of Medicine Press</vt:lpstr>
      <vt:lpstr>Apps </vt:lpstr>
      <vt:lpstr>References</vt:lpstr>
      <vt:lpstr>RESOURCES ON HERBS AND SUPPLEMENTS</vt:lpstr>
      <vt:lpstr>MSK CME COURSE: HERBAL FORMULATIONS IN CANCER SUPPORTIVE CARE</vt:lpstr>
      <vt:lpstr>HERB DRUG INTERACTIONS</vt:lpstr>
      <vt:lpstr>TCM HERBS ILLUSTRATION TABLE </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Michelle Loy</cp:lastModifiedBy>
  <cp:revision>33</cp:revision>
  <dcterms:modified xsi:type="dcterms:W3CDTF">2025-03-03T17:17:42Z</dcterms:modified>
</cp:coreProperties>
</file>